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6"/>
  </p:notesMasterIdLst>
  <p:sldIdLst>
    <p:sldId id="352" r:id="rId2"/>
    <p:sldId id="397" r:id="rId3"/>
    <p:sldId id="422" r:id="rId4"/>
    <p:sldId id="336" r:id="rId5"/>
    <p:sldId id="335" r:id="rId6"/>
    <p:sldId id="257" r:id="rId7"/>
    <p:sldId id="368" r:id="rId8"/>
    <p:sldId id="369" r:id="rId9"/>
    <p:sldId id="426" r:id="rId10"/>
    <p:sldId id="424" r:id="rId11"/>
    <p:sldId id="423" r:id="rId12"/>
    <p:sldId id="378" r:id="rId13"/>
    <p:sldId id="449" r:id="rId14"/>
    <p:sldId id="256" r:id="rId15"/>
    <p:sldId id="357" r:id="rId16"/>
    <p:sldId id="443" r:id="rId17"/>
    <p:sldId id="398" r:id="rId18"/>
    <p:sldId id="373" r:id="rId19"/>
    <p:sldId id="375" r:id="rId20"/>
    <p:sldId id="374" r:id="rId21"/>
    <p:sldId id="371" r:id="rId22"/>
    <p:sldId id="370" r:id="rId23"/>
    <p:sldId id="372" r:id="rId24"/>
    <p:sldId id="325" r:id="rId25"/>
    <p:sldId id="259" r:id="rId26"/>
    <p:sldId id="356" r:id="rId27"/>
    <p:sldId id="399" r:id="rId28"/>
    <p:sldId id="448" r:id="rId29"/>
    <p:sldId id="454" r:id="rId30"/>
    <p:sldId id="341" r:id="rId31"/>
    <p:sldId id="327" r:id="rId32"/>
    <p:sldId id="350" r:id="rId33"/>
    <p:sldId id="270" r:id="rId34"/>
    <p:sldId id="342" r:id="rId35"/>
    <p:sldId id="260" r:id="rId36"/>
    <p:sldId id="328" r:id="rId37"/>
    <p:sldId id="272" r:id="rId38"/>
    <p:sldId id="261" r:id="rId39"/>
    <p:sldId id="312" r:id="rId40"/>
    <p:sldId id="273" r:id="rId41"/>
    <p:sldId id="340" r:id="rId42"/>
    <p:sldId id="432" r:id="rId43"/>
    <p:sldId id="266" r:id="rId44"/>
    <p:sldId id="262" r:id="rId45"/>
    <p:sldId id="265" r:id="rId46"/>
    <p:sldId id="461" r:id="rId47"/>
    <p:sldId id="450" r:id="rId48"/>
    <p:sldId id="379" r:id="rId49"/>
    <p:sldId id="380" r:id="rId50"/>
    <p:sldId id="425" r:id="rId51"/>
    <p:sldId id="329" r:id="rId52"/>
    <p:sldId id="264" r:id="rId53"/>
    <p:sldId id="345" r:id="rId54"/>
    <p:sldId id="346" r:id="rId55"/>
    <p:sldId id="347" r:id="rId56"/>
    <p:sldId id="330" r:id="rId57"/>
    <p:sldId id="376" r:id="rId58"/>
    <p:sldId id="442" r:id="rId59"/>
    <p:sldId id="462" r:id="rId60"/>
    <p:sldId id="313" r:id="rId61"/>
    <p:sldId id="458" r:id="rId62"/>
    <p:sldId id="348" r:id="rId63"/>
    <p:sldId id="331" r:id="rId64"/>
    <p:sldId id="466" r:id="rId65"/>
    <p:sldId id="434" r:id="rId66"/>
    <p:sldId id="359" r:id="rId67"/>
    <p:sldId id="435" r:id="rId68"/>
    <p:sldId id="436" r:id="rId69"/>
    <p:sldId id="438" r:id="rId70"/>
    <p:sldId id="437" r:id="rId71"/>
    <p:sldId id="440" r:id="rId72"/>
    <p:sldId id="441" r:id="rId73"/>
    <p:sldId id="463" r:id="rId74"/>
    <p:sldId id="439" r:id="rId75"/>
    <p:sldId id="314" r:id="rId76"/>
    <p:sldId id="315" r:id="rId77"/>
    <p:sldId id="404" r:id="rId78"/>
    <p:sldId id="269" r:id="rId79"/>
    <p:sldId id="268" r:id="rId80"/>
    <p:sldId id="381" r:id="rId81"/>
    <p:sldId id="367" r:id="rId82"/>
    <p:sldId id="278" r:id="rId83"/>
    <p:sldId id="275" r:id="rId84"/>
    <p:sldId id="279" r:id="rId85"/>
    <p:sldId id="406" r:id="rId86"/>
    <p:sldId id="287" r:id="rId87"/>
    <p:sldId id="354" r:id="rId88"/>
    <p:sldId id="280" r:id="rId89"/>
    <p:sldId id="451" r:id="rId90"/>
    <p:sldId id="281" r:id="rId91"/>
    <p:sldId id="452" r:id="rId92"/>
    <p:sldId id="311" r:id="rId93"/>
    <p:sldId id="326" r:id="rId94"/>
    <p:sldId id="332" r:id="rId95"/>
    <p:sldId id="319" r:id="rId96"/>
    <p:sldId id="444" r:id="rId97"/>
    <p:sldId id="297" r:id="rId98"/>
    <p:sldId id="320" r:id="rId99"/>
    <p:sldId id="307" r:id="rId100"/>
    <p:sldId id="286" r:id="rId101"/>
    <p:sldId id="446" r:id="rId102"/>
    <p:sldId id="285" r:id="rId103"/>
    <p:sldId id="431" r:id="rId104"/>
    <p:sldId id="430" r:id="rId105"/>
    <p:sldId id="298" r:id="rId106"/>
    <p:sldId id="445" r:id="rId107"/>
    <p:sldId id="405" r:id="rId108"/>
    <p:sldId id="277" r:id="rId109"/>
    <p:sldId id="306" r:id="rId110"/>
    <p:sldId id="282" r:id="rId111"/>
    <p:sldId id="276" r:id="rId112"/>
    <p:sldId id="407" r:id="rId113"/>
    <p:sldId id="337" r:id="rId114"/>
    <p:sldId id="310" r:id="rId115"/>
    <p:sldId id="309" r:id="rId116"/>
    <p:sldId id="271" r:id="rId117"/>
    <p:sldId id="274" r:id="rId118"/>
    <p:sldId id="292" r:id="rId119"/>
    <p:sldId id="453" r:id="rId120"/>
    <p:sldId id="322" r:id="rId121"/>
    <p:sldId id="339" r:id="rId122"/>
    <p:sldId id="388" r:id="rId123"/>
    <p:sldId id="294" r:id="rId124"/>
    <p:sldId id="323" r:id="rId125"/>
    <p:sldId id="396" r:id="rId126"/>
    <p:sldId id="389" r:id="rId127"/>
    <p:sldId id="395" r:id="rId128"/>
    <p:sldId id="447" r:id="rId129"/>
    <p:sldId id="333" r:id="rId130"/>
    <p:sldId id="302" r:id="rId131"/>
    <p:sldId id="308" r:id="rId132"/>
    <p:sldId id="304" r:id="rId133"/>
    <p:sldId id="303" r:id="rId134"/>
    <p:sldId id="305" r:id="rId135"/>
    <p:sldId id="334" r:id="rId136"/>
    <p:sldId id="390" r:id="rId137"/>
    <p:sldId id="428" r:id="rId138"/>
    <p:sldId id="402" r:id="rId139"/>
    <p:sldId id="403" r:id="rId140"/>
    <p:sldId id="391" r:id="rId141"/>
    <p:sldId id="429" r:id="rId142"/>
    <p:sldId id="455" r:id="rId143"/>
    <p:sldId id="366" r:id="rId144"/>
    <p:sldId id="364" r:id="rId145"/>
    <p:sldId id="284" r:id="rId146"/>
    <p:sldId id="316" r:id="rId147"/>
    <p:sldId id="317" r:id="rId148"/>
    <p:sldId id="392" r:id="rId149"/>
    <p:sldId id="393" r:id="rId150"/>
    <p:sldId id="362" r:id="rId151"/>
    <p:sldId id="456" r:id="rId152"/>
    <p:sldId id="394" r:id="rId153"/>
    <p:sldId id="361" r:id="rId154"/>
    <p:sldId id="382" r:id="rId155"/>
    <p:sldId id="363" r:id="rId156"/>
    <p:sldId id="365" r:id="rId157"/>
    <p:sldId id="383" r:id="rId158"/>
    <p:sldId id="290" r:id="rId159"/>
    <p:sldId id="289" r:id="rId160"/>
    <p:sldId id="288" r:id="rId161"/>
    <p:sldId id="295" r:id="rId162"/>
    <p:sldId id="291" r:id="rId163"/>
    <p:sldId id="427" r:id="rId164"/>
    <p:sldId id="293" r:id="rId165"/>
    <p:sldId id="301" r:id="rId166"/>
    <p:sldId id="408" r:id="rId167"/>
    <p:sldId id="457" r:id="rId168"/>
    <p:sldId id="351" r:id="rId169"/>
    <p:sldId id="410" r:id="rId170"/>
    <p:sldId id="419" r:id="rId171"/>
    <p:sldId id="418" r:id="rId172"/>
    <p:sldId id="384" r:id="rId173"/>
    <p:sldId id="421" r:id="rId174"/>
    <p:sldId id="465" r:id="rId175"/>
    <p:sldId id="420" r:id="rId176"/>
    <p:sldId id="409" r:id="rId177"/>
    <p:sldId id="416" r:id="rId178"/>
    <p:sldId id="464" r:id="rId179"/>
    <p:sldId id="459" r:id="rId180"/>
    <p:sldId id="460" r:id="rId181"/>
    <p:sldId id="411" r:id="rId182"/>
    <p:sldId id="414" r:id="rId183"/>
    <p:sldId id="386" r:id="rId184"/>
    <p:sldId id="417" r:id="rId18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5" autoAdjust="0"/>
    <p:restoredTop sz="94618" autoAdjust="0"/>
  </p:normalViewPr>
  <p:slideViewPr>
    <p:cSldViewPr snapToGrid="0">
      <p:cViewPr varScale="1">
        <p:scale>
          <a:sx n="78" d="100"/>
          <a:sy n="78" d="100"/>
        </p:scale>
        <p:origin x="414" y="96"/>
      </p:cViewPr>
      <p:guideLst/>
    </p:cSldViewPr>
  </p:slideViewPr>
  <p:outlineViewPr>
    <p:cViewPr>
      <p:scale>
        <a:sx n="33" d="100"/>
        <a:sy n="33" d="100"/>
      </p:scale>
      <p:origin x="0" y="-63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D9033-95BF-44B0-ACA3-79DD27B357D6}" type="datetimeFigureOut">
              <a:rPr lang="en-GB" smtClean="0"/>
              <a:t>18/10/2016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69872-F7C5-4133-A500-F3CDC5F9B9BC}" type="slidenum">
              <a:rPr lang="en-GB" smtClean="0"/>
              <a:t>‹#›</a:t>
            </a:fld>
            <a:endParaRPr lang="en-GB"/>
          </a:p>
        </p:txBody>
      </p:sp>
    </p:spTree>
    <p:extLst>
      <p:ext uri="{BB962C8B-B14F-4D97-AF65-F5344CB8AC3E}">
        <p14:creationId xmlns:p14="http://schemas.microsoft.com/office/powerpoint/2010/main" val="1552486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D287F62-E9DE-4FE3-BF1F-B0C2083798FC}" type="datetimeFigureOut">
              <a:rPr lang="en-GB"/>
              <a:pPr>
                <a:defRPr/>
              </a:pPr>
              <a:t>18/10/2016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24CDB53-F6C0-4757-8B44-33D570A1E868}" type="slidenum">
              <a:rPr lang="en-GB"/>
              <a:pPr>
                <a:defRPr/>
              </a:pPr>
              <a:t>‹#›</a:t>
            </a:fld>
            <a:endParaRPr lang="en-GB"/>
          </a:p>
        </p:txBody>
      </p:sp>
    </p:spTree>
    <p:extLst>
      <p:ext uri="{BB962C8B-B14F-4D97-AF65-F5344CB8AC3E}">
        <p14:creationId xmlns:p14="http://schemas.microsoft.com/office/powerpoint/2010/main" val="289681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81B4110-2265-4F74-AF27-D2FC92818619}" type="datetimeFigureOut">
              <a:rPr lang="en-GB"/>
              <a:pPr>
                <a:defRPr/>
              </a:pPr>
              <a:t>18/10/2016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BBBA471-E417-4C1F-B5DA-D0A58B2A982A}" type="slidenum">
              <a:rPr lang="en-GB"/>
              <a:pPr>
                <a:defRPr/>
              </a:pPr>
              <a:t>‹#›</a:t>
            </a:fld>
            <a:endParaRPr lang="en-GB"/>
          </a:p>
        </p:txBody>
      </p:sp>
    </p:spTree>
    <p:extLst>
      <p:ext uri="{BB962C8B-B14F-4D97-AF65-F5344CB8AC3E}">
        <p14:creationId xmlns:p14="http://schemas.microsoft.com/office/powerpoint/2010/main" val="324858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FE56E0E-3B21-49D1-B58C-9553ED94EF16}" type="datetimeFigureOut">
              <a:rPr lang="en-GB"/>
              <a:pPr>
                <a:defRPr/>
              </a:pPr>
              <a:t>18/10/2016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593056D-5ED0-4300-BAE8-41B3B99E5988}" type="slidenum">
              <a:rPr lang="en-GB"/>
              <a:pPr>
                <a:defRPr/>
              </a:pPr>
              <a:t>‹#›</a:t>
            </a:fld>
            <a:endParaRPr lang="en-GB"/>
          </a:p>
        </p:txBody>
      </p:sp>
    </p:spTree>
    <p:extLst>
      <p:ext uri="{BB962C8B-B14F-4D97-AF65-F5344CB8AC3E}">
        <p14:creationId xmlns:p14="http://schemas.microsoft.com/office/powerpoint/2010/main" val="414129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7711162-83DD-4470-896C-9B34D231AD0B}" type="datetimeFigureOut">
              <a:rPr lang="en-GB"/>
              <a:pPr>
                <a:defRPr/>
              </a:pPr>
              <a:t>18/10/2016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DA17C96-76AD-4C2C-A481-13A2AD7CD5CF}" type="slidenum">
              <a:rPr lang="en-GB"/>
              <a:pPr>
                <a:defRPr/>
              </a:pPr>
              <a:t>‹#›</a:t>
            </a:fld>
            <a:endParaRPr lang="en-GB"/>
          </a:p>
        </p:txBody>
      </p:sp>
    </p:spTree>
    <p:extLst>
      <p:ext uri="{BB962C8B-B14F-4D97-AF65-F5344CB8AC3E}">
        <p14:creationId xmlns:p14="http://schemas.microsoft.com/office/powerpoint/2010/main" val="100299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3447D7-20E0-4FF7-937D-92C2360611C4}" type="datetimeFigureOut">
              <a:rPr lang="en-GB"/>
              <a:pPr>
                <a:defRPr/>
              </a:pPr>
              <a:t>18/10/2016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617953-F686-41D3-8460-D7DDCCECA1F6}" type="slidenum">
              <a:rPr lang="en-GB"/>
              <a:pPr>
                <a:defRPr/>
              </a:pPr>
              <a:t>‹#›</a:t>
            </a:fld>
            <a:endParaRPr lang="en-GB"/>
          </a:p>
        </p:txBody>
      </p:sp>
    </p:spTree>
    <p:extLst>
      <p:ext uri="{BB962C8B-B14F-4D97-AF65-F5344CB8AC3E}">
        <p14:creationId xmlns:p14="http://schemas.microsoft.com/office/powerpoint/2010/main" val="267944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67D7435-31AD-493A-98CE-4C433B5E12C2}" type="datetimeFigureOut">
              <a:rPr lang="en-GB"/>
              <a:pPr>
                <a:defRPr/>
              </a:pPr>
              <a:t>18/10/2016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1ED892C-55C7-4469-B0C3-AA2130444ED6}" type="slidenum">
              <a:rPr lang="en-GB"/>
              <a:pPr>
                <a:defRPr/>
              </a:pPr>
              <a:t>‹#›</a:t>
            </a:fld>
            <a:endParaRPr lang="en-GB"/>
          </a:p>
        </p:txBody>
      </p:sp>
    </p:spTree>
    <p:extLst>
      <p:ext uri="{BB962C8B-B14F-4D97-AF65-F5344CB8AC3E}">
        <p14:creationId xmlns:p14="http://schemas.microsoft.com/office/powerpoint/2010/main" val="2173334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84E60CAB-1D93-409B-A1CB-82B2D9E5FE78}" type="datetimeFigureOut">
              <a:rPr lang="en-GB"/>
              <a:pPr>
                <a:defRPr/>
              </a:pPr>
              <a:t>18/10/2016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F0E6354-9663-4276-8D29-2824B9825AB8}" type="slidenum">
              <a:rPr lang="en-GB"/>
              <a:pPr>
                <a:defRPr/>
              </a:pPr>
              <a:t>‹#›</a:t>
            </a:fld>
            <a:endParaRPr lang="en-GB"/>
          </a:p>
        </p:txBody>
      </p:sp>
    </p:spTree>
    <p:extLst>
      <p:ext uri="{BB962C8B-B14F-4D97-AF65-F5344CB8AC3E}">
        <p14:creationId xmlns:p14="http://schemas.microsoft.com/office/powerpoint/2010/main" val="289308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FF334FE-C115-4E82-971D-6B95CE243E11}" type="datetimeFigureOut">
              <a:rPr lang="en-GB"/>
              <a:pPr>
                <a:defRPr/>
              </a:pPr>
              <a:t>18/10/2016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2A205C7-7FEE-40D4-9DEC-CA09E1922003}" type="slidenum">
              <a:rPr lang="en-GB"/>
              <a:pPr>
                <a:defRPr/>
              </a:pPr>
              <a:t>‹#›</a:t>
            </a:fld>
            <a:endParaRPr lang="en-GB"/>
          </a:p>
        </p:txBody>
      </p:sp>
    </p:spTree>
    <p:extLst>
      <p:ext uri="{BB962C8B-B14F-4D97-AF65-F5344CB8AC3E}">
        <p14:creationId xmlns:p14="http://schemas.microsoft.com/office/powerpoint/2010/main" val="306375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C93DD2-0857-4C73-B1BC-3B8A039048FE}" type="datetimeFigureOut">
              <a:rPr lang="en-GB"/>
              <a:pPr>
                <a:defRPr/>
              </a:pPr>
              <a:t>18/10/2016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6D35073-49A8-4EBF-8D53-E1F750B1B545}" type="slidenum">
              <a:rPr lang="en-GB"/>
              <a:pPr>
                <a:defRPr/>
              </a:pPr>
              <a:t>‹#›</a:t>
            </a:fld>
            <a:endParaRPr lang="en-GB"/>
          </a:p>
        </p:txBody>
      </p:sp>
    </p:spTree>
    <p:extLst>
      <p:ext uri="{BB962C8B-B14F-4D97-AF65-F5344CB8AC3E}">
        <p14:creationId xmlns:p14="http://schemas.microsoft.com/office/powerpoint/2010/main" val="426112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87422D-857A-47F7-86DD-3C111461AB53}" type="datetimeFigureOut">
              <a:rPr lang="en-GB"/>
              <a:pPr>
                <a:defRPr/>
              </a:pPr>
              <a:t>18/10/2016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63BCD1F-F8D5-42FD-8C04-2E3089FC3D88}" type="slidenum">
              <a:rPr lang="en-GB"/>
              <a:pPr>
                <a:defRPr/>
              </a:pPr>
              <a:t>‹#›</a:t>
            </a:fld>
            <a:endParaRPr lang="en-GB"/>
          </a:p>
        </p:txBody>
      </p:sp>
    </p:spTree>
    <p:extLst>
      <p:ext uri="{BB962C8B-B14F-4D97-AF65-F5344CB8AC3E}">
        <p14:creationId xmlns:p14="http://schemas.microsoft.com/office/powerpoint/2010/main" val="450763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01D4D7E-32D0-4FE3-A51D-58033F20B872}" type="datetimeFigureOut">
              <a:rPr lang="en-GB"/>
              <a:pPr>
                <a:defRPr/>
              </a:pPr>
              <a:t>18/10/2016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FF3BD47-EE04-494B-915A-0C0ED1B65C99}" type="slidenum">
              <a:rPr lang="en-GB"/>
              <a:pPr>
                <a:defRPr/>
              </a:pPr>
              <a:t>‹#›</a:t>
            </a:fld>
            <a:endParaRPr lang="en-GB"/>
          </a:p>
        </p:txBody>
      </p:sp>
    </p:spTree>
    <p:extLst>
      <p:ext uri="{BB962C8B-B14F-4D97-AF65-F5344CB8AC3E}">
        <p14:creationId xmlns:p14="http://schemas.microsoft.com/office/powerpoint/2010/main" val="120392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C3F78C3-C200-44A8-AFB0-4E90C33D579A}" type="datetimeFigureOut">
              <a:rPr lang="en-GB"/>
              <a:pPr>
                <a:defRPr/>
              </a:pPr>
              <a:t>18/10/2016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4E89719-C25E-43FA-A21F-5FD81570D16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www.british-history.ac.uk/search.aspx?query=Inglewood&amp;rf=pubid:73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4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david\Desktop\Inkpen%20Talk\Inkpen\inkpen%20history\inkpen\voice%20tracks\Farming\Annett%20Reuben%20talks%20about%20his%20r&#244;le%20as%20the%20local%20pig-killer.mp3" TargetMode="External"/><Relationship Id="rId1" Type="http://schemas.microsoft.com/office/2007/relationships/media" Target="file:///C:\Users\david\Desktop\Inkpen%20Talk\Inkpen\inkpen%20history\inkpen\voice%20tracks\Farming\Annett%20Reuben%20talks%20about%20his%20r&#244;le%20as%20the%20local%20pig-killer.mp3" TargetMode="Externa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33.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3.png"/></Relationships>
</file>

<file path=ppt/slides/_rels/slide16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domesdaymap.co.uk/county/berkshire/" TargetMode="External"/><Relationship Id="rId2" Type="http://schemas.openxmlformats.org/officeDocument/2006/relationships/hyperlink" Target="http://domesdaymap.co.uk/hundred/kintbury/" TargetMode="External"/><Relationship Id="rId1" Type="http://schemas.openxmlformats.org/officeDocument/2006/relationships/slideLayout" Target="../slideLayouts/slideLayout2.xml"/><Relationship Id="rId6" Type="http://schemas.openxmlformats.org/officeDocument/2006/relationships/hyperlink" Target="http://domesdaymap.co.uk/name/595950/william-son-of-ansculf/" TargetMode="External"/><Relationship Id="rId5" Type="http://schemas.openxmlformats.org/officeDocument/2006/relationships/hyperlink" Target="http://domesdaymap.co.uk/name/170600/king-edward/" TargetMode="External"/><Relationship Id="rId4" Type="http://schemas.openxmlformats.org/officeDocument/2006/relationships/hyperlink" Target="http://domesdaymap.co.uk/name/652100/free-men-two/"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23913" y="1262062"/>
            <a:ext cx="10515600" cy="4729663"/>
          </a:xfrm>
        </p:spPr>
        <p:txBody>
          <a:bodyPr/>
          <a:lstStyle/>
          <a:p>
            <a:pPr algn="ctr"/>
            <a:r>
              <a:rPr lang="en-GB" altLang="en-US" sz="6000" dirty="0">
                <a:latin typeface="Arial Rounded MT Bold" panose="020F0704030504030204" pitchFamily="34" charset="0"/>
              </a:rPr>
              <a:t>Industry and Revolution starts at a location and then spreads out.</a:t>
            </a:r>
            <a:br>
              <a:rPr lang="en-GB" altLang="en-US" sz="6000" dirty="0">
                <a:latin typeface="Arial Rounded MT Bold" panose="020F0704030504030204" pitchFamily="34" charset="0"/>
              </a:rPr>
            </a:br>
            <a:br>
              <a:rPr lang="en-GB" altLang="en-US" sz="2400" dirty="0">
                <a:latin typeface="Arial Rounded MT Bold" panose="020F0704030504030204" pitchFamily="34" charset="0"/>
              </a:rPr>
            </a:br>
            <a:r>
              <a:rPr lang="en-GB" altLang="en-US" sz="2400" dirty="0">
                <a:latin typeface="Arial Rounded MT Bold" panose="020F0704030504030204" pitchFamily="34" charset="0"/>
              </a:rPr>
              <a:t>(</a:t>
            </a:r>
            <a:r>
              <a:rPr lang="en-GB" altLang="en-US" sz="2400" dirty="0" err="1">
                <a:latin typeface="Arial Rounded MT Bold" panose="020F0704030504030204" pitchFamily="34" charset="0"/>
              </a:rPr>
              <a:t>def</a:t>
            </a:r>
            <a:r>
              <a:rPr lang="en-GB" altLang="en-US" sz="2400" dirty="0">
                <a:latin typeface="Arial Rounded MT Bold" panose="020F0704030504030204" pitchFamily="34" charset="0"/>
              </a:rPr>
              <a:t> – revolution - </a:t>
            </a:r>
            <a:r>
              <a:rPr lang="en-GB" sz="2400" dirty="0">
                <a:latin typeface="Arial Rounded MT Bold" panose="020F0704030504030204" pitchFamily="34" charset="0"/>
              </a:rPr>
              <a:t>a great change in conditions, ways of working, beliefs, etc. that affects large numbers of people.</a:t>
            </a:r>
            <a:br>
              <a:rPr lang="en-GB" sz="2400" dirty="0">
                <a:latin typeface="Arial Rounded MT Bold" panose="020F0704030504030204" pitchFamily="34" charset="0"/>
              </a:rPr>
            </a:br>
            <a:br>
              <a:rPr lang="en-GB" sz="2400" dirty="0">
                <a:latin typeface="Arial Rounded MT Bold" panose="020F0704030504030204" pitchFamily="34" charset="0"/>
              </a:rPr>
            </a:br>
            <a:r>
              <a:rPr lang="en-GB" sz="2400" dirty="0" err="1">
                <a:latin typeface="Arial Rounded MT Bold" panose="020F0704030504030204" pitchFamily="34" charset="0"/>
              </a:rPr>
              <a:t>def</a:t>
            </a:r>
            <a:r>
              <a:rPr lang="en-GB" sz="2400" dirty="0">
                <a:latin typeface="Arial Rounded MT Bold" panose="020F0704030504030204" pitchFamily="34" charset="0"/>
              </a:rPr>
              <a:t> – industry - the production of goods from raw materials)</a:t>
            </a:r>
            <a:endParaRPr lang="en-GB" altLang="en-US" sz="2400" dirty="0">
              <a:latin typeface="Arial Rounded MT Bold" panose="020F07040305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08" y="284206"/>
            <a:ext cx="5412845" cy="6301946"/>
          </a:xfrm>
          <a:prstGeom prst="rect">
            <a:avLst/>
          </a:prstGeom>
        </p:spPr>
      </p:pic>
      <p:sp>
        <p:nvSpPr>
          <p:cNvPr id="3" name="TextBox 2"/>
          <p:cNvSpPr txBox="1"/>
          <p:nvPr/>
        </p:nvSpPr>
        <p:spPr>
          <a:xfrm>
            <a:off x="926757" y="1025611"/>
            <a:ext cx="4423719" cy="5139869"/>
          </a:xfrm>
          <a:prstGeom prst="rect">
            <a:avLst/>
          </a:prstGeom>
          <a:noFill/>
        </p:spPr>
        <p:txBody>
          <a:bodyPr wrap="square" rtlCol="0">
            <a:spAutoFit/>
          </a:bodyPr>
          <a:lstStyle/>
          <a:p>
            <a:r>
              <a:rPr lang="en-GB" sz="4000" dirty="0">
                <a:latin typeface="Arial Rounded MT Bold" panose="020F0704030504030204" pitchFamily="34" charset="0"/>
              </a:rPr>
              <a:t>Between 11,500 and 11000 years ago, the ice melted and sea levels rose.</a:t>
            </a:r>
          </a:p>
          <a:p>
            <a:endParaRPr lang="en-GB" sz="3200" dirty="0">
              <a:latin typeface="Arial Rounded MT Bold" panose="020F0704030504030204" pitchFamily="34" charset="0"/>
            </a:endParaRPr>
          </a:p>
          <a:p>
            <a:r>
              <a:rPr lang="en-GB" sz="3200" dirty="0">
                <a:latin typeface="Arial Rounded MT Bold" panose="020F0704030504030204" pitchFamily="34" charset="0"/>
              </a:rPr>
              <a:t>The Thames was a landmark for visitors, a route guide.</a:t>
            </a:r>
          </a:p>
        </p:txBody>
      </p:sp>
    </p:spTree>
    <p:extLst>
      <p:ext uri="{BB962C8B-B14F-4D97-AF65-F5344CB8AC3E}">
        <p14:creationId xmlns:p14="http://schemas.microsoft.com/office/powerpoint/2010/main" val="3011861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5"/>
          <p:cNvSpPr txBox="1">
            <a:spLocks noChangeArrowheads="1"/>
          </p:cNvSpPr>
          <p:nvPr/>
        </p:nvSpPr>
        <p:spPr bwMode="auto">
          <a:xfrm>
            <a:off x="889687" y="999848"/>
            <a:ext cx="1042910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4400" b="1" dirty="0">
                <a:latin typeface="Arial Rounded MT Bold" panose="020F0704030504030204" pitchFamily="34" charset="0"/>
              </a:rPr>
              <a:t>1190 - </a:t>
            </a:r>
            <a:r>
              <a:rPr lang="en-GB" altLang="en-US" sz="4400" dirty="0">
                <a:latin typeface="Arial Rounded MT Bold" panose="020F0704030504030204" pitchFamily="34" charset="0"/>
              </a:rPr>
              <a:t>Segment from Domesday Book</a:t>
            </a:r>
          </a:p>
          <a:p>
            <a:pPr>
              <a:lnSpc>
                <a:spcPct val="100000"/>
              </a:lnSpc>
              <a:spcBef>
                <a:spcPct val="0"/>
              </a:spcBef>
              <a:buFontTx/>
              <a:buNone/>
            </a:pPr>
            <a:r>
              <a:rPr lang="en-GB" altLang="en-US" sz="1800" dirty="0"/>
              <a:t> </a:t>
            </a:r>
          </a:p>
        </p:txBody>
      </p:sp>
      <p:pic>
        <p:nvPicPr>
          <p:cNvPr id="62467" name="Picture 5" descr="paynechar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263" y="2320925"/>
            <a:ext cx="65166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6"/>
          <p:cNvSpPr txBox="1">
            <a:spLocks noChangeArrowheads="1"/>
          </p:cNvSpPr>
          <p:nvPr/>
        </p:nvSpPr>
        <p:spPr bwMode="auto">
          <a:xfrm>
            <a:off x="1066800" y="3530600"/>
            <a:ext cx="10121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dirty="0">
                <a:latin typeface="Arial Rounded MT Bold" panose="020F0704030504030204" pitchFamily="34" charset="0"/>
              </a:rPr>
              <a:t>Detail of a charter of </a:t>
            </a:r>
            <a:r>
              <a:rPr lang="en-GB" altLang="en-US" sz="2400" dirty="0" err="1">
                <a:latin typeface="Arial Rounded MT Bold" panose="020F0704030504030204" pitchFamily="34" charset="0"/>
              </a:rPr>
              <a:t>Gervaise</a:t>
            </a:r>
            <a:r>
              <a:rPr lang="en-GB" altLang="en-US" sz="2400" dirty="0">
                <a:latin typeface="Arial Rounded MT Bold" panose="020F0704030504030204" pitchFamily="34" charset="0"/>
              </a:rPr>
              <a:t> Payne to the nuns of Nuneaton, late 12th century. The property in question in this private charter above is described only as </a:t>
            </a:r>
            <a:r>
              <a:rPr lang="en-GB" altLang="en-US" sz="2400" dirty="0" err="1">
                <a:latin typeface="Arial Rounded MT Bold" panose="020F0704030504030204" pitchFamily="34" charset="0"/>
              </a:rPr>
              <a:t>molendinum</a:t>
            </a:r>
            <a:r>
              <a:rPr lang="en-GB" altLang="en-US" sz="2400" dirty="0">
                <a:latin typeface="Arial Rounded MT Bold" panose="020F0704030504030204" pitchFamily="34" charset="0"/>
              </a:rPr>
              <a:t> </a:t>
            </a:r>
            <a:r>
              <a:rPr lang="en-GB" altLang="en-US" sz="2400" dirty="0" err="1">
                <a:latin typeface="Arial Rounded MT Bold" panose="020F0704030504030204" pitchFamily="34" charset="0"/>
              </a:rPr>
              <a:t>meum</a:t>
            </a:r>
            <a:r>
              <a:rPr lang="en-GB" altLang="en-US" sz="2400" dirty="0">
                <a:latin typeface="Arial Rounded MT Bold" panose="020F0704030504030204" pitchFamily="34" charset="0"/>
              </a:rPr>
              <a:t> de </a:t>
            </a:r>
            <a:r>
              <a:rPr lang="en-GB" altLang="en-US" sz="2400" dirty="0" err="1">
                <a:latin typeface="Arial Rounded MT Bold" panose="020F0704030504030204" pitchFamily="34" charset="0"/>
              </a:rPr>
              <a:t>Ingepenna</a:t>
            </a:r>
            <a:r>
              <a:rPr lang="en-GB" altLang="en-US" sz="2400" dirty="0">
                <a:latin typeface="Arial Rounded MT Bold" panose="020F0704030504030204" pitchFamily="34" charset="0"/>
              </a:rPr>
              <a:t> cum </a:t>
            </a:r>
            <a:r>
              <a:rPr lang="en-GB" altLang="en-US" sz="2400" dirty="0" err="1">
                <a:latin typeface="Arial Rounded MT Bold" panose="020F0704030504030204" pitchFamily="34" charset="0"/>
              </a:rPr>
              <a:t>prato</a:t>
            </a:r>
            <a:r>
              <a:rPr lang="en-GB" altLang="en-US" sz="2400" dirty="0">
                <a:latin typeface="Arial Rounded MT Bold" panose="020F0704030504030204" pitchFamily="34" charset="0"/>
              </a:rPr>
              <a:t> et </a:t>
            </a:r>
            <a:r>
              <a:rPr lang="en-GB" altLang="en-US" sz="2400" dirty="0" err="1">
                <a:latin typeface="Arial Rounded MT Bold" panose="020F0704030504030204" pitchFamily="34" charset="0"/>
              </a:rPr>
              <a:t>crofto</a:t>
            </a:r>
            <a:r>
              <a:rPr lang="en-GB" altLang="en-US" sz="2400" dirty="0">
                <a:latin typeface="Arial Rounded MT Bold" panose="020F0704030504030204" pitchFamily="34" charset="0"/>
              </a:rPr>
              <a:t>, </a:t>
            </a:r>
            <a:r>
              <a:rPr lang="en-GB" altLang="en-US" sz="2400" b="1" dirty="0">
                <a:latin typeface="Arial Rounded MT Bold" panose="020F0704030504030204" pitchFamily="34" charset="0"/>
              </a:rPr>
              <a:t>my mill at Inkpen with its meadows and crofts</a:t>
            </a:r>
            <a:r>
              <a:rPr lang="en-GB" altLang="en-US" sz="2400" dirty="0">
                <a:latin typeface="Arial Rounded MT Bold" panose="020F0704030504030204" pitchFamily="34" charset="0"/>
              </a:rPr>
              <a:t>. The parties to the agreement were expected to know which ones.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1510" y="520837"/>
            <a:ext cx="10869930" cy="5816977"/>
          </a:xfrm>
          <a:prstGeom prst="rect">
            <a:avLst/>
          </a:prstGeom>
          <a:noFill/>
        </p:spPr>
        <p:txBody>
          <a:bodyPr wrap="square" rtlCol="0">
            <a:spAutoFit/>
          </a:bodyPr>
          <a:lstStyle/>
          <a:p>
            <a:r>
              <a:rPr lang="en-GB" sz="2400" dirty="0">
                <a:latin typeface="Arial Rounded MT Bold" panose="020F0704030504030204" pitchFamily="34" charset="0"/>
              </a:rPr>
              <a:t>22 GGF</a:t>
            </a:r>
          </a:p>
          <a:p>
            <a:endParaRPr lang="en-GB" sz="1200" dirty="0">
              <a:latin typeface="Arial Rounded MT Bold" panose="020F0704030504030204" pitchFamily="34" charset="0"/>
            </a:endParaRPr>
          </a:p>
          <a:p>
            <a:r>
              <a:rPr lang="en-GB" sz="2400" dirty="0">
                <a:latin typeface="Arial Rounded MT Bold" panose="020F0704030504030204" pitchFamily="34" charset="0"/>
              </a:rPr>
              <a:t>Possibly Humphrey de Inkpen, who paid a mark for unjust disseising in Berkshire in 1176, was owner of the manor at Inkpen afterwards known as </a:t>
            </a:r>
            <a:r>
              <a:rPr lang="en-GB" sz="2400" i="1" dirty="0">
                <a:latin typeface="Arial Rounded MT Bold" panose="020F0704030504030204" pitchFamily="34" charset="0"/>
              </a:rPr>
              <a:t>WESTCOURT</a:t>
            </a:r>
            <a:r>
              <a:rPr lang="en-GB" sz="2400" dirty="0">
                <a:latin typeface="Arial Rounded MT Bold" panose="020F0704030504030204" pitchFamily="34" charset="0"/>
              </a:rPr>
              <a:t>. Gervase the son of Nicholas de Inkpen was holding land here in 1234, and he was succeeded by his son Nicholas a few years later. Nicholas was living in 1250, when he witnessed the grants to the abbey of Titchfield by Peter </a:t>
            </a:r>
            <a:r>
              <a:rPr lang="en-GB" sz="2400" dirty="0" err="1">
                <a:latin typeface="Arial Rounded MT Bold" panose="020F0704030504030204" pitchFamily="34" charset="0"/>
              </a:rPr>
              <a:t>Sukemund</a:t>
            </a:r>
            <a:r>
              <a:rPr lang="en-GB" sz="2400" dirty="0">
                <a:latin typeface="Arial Rounded MT Bold" panose="020F0704030504030204" pitchFamily="34" charset="0"/>
              </a:rPr>
              <a:t> and Geoffrey Mansell, but he appears to have died soon afterwards, and was succeeded by Richard de Inkpen. Richard was succeeded by his son Sir Roger, who was holding this manor in 1263 and 1273, and settled certain lands here in 1281 on himself and his wife Emeline. He was Sheriff of Cornwall in 1285 and 1286, and at the beginning of the 14th century his possessions were put in exigent until he had accounted for homicides, harbouring of felons and divers other trespasses, but they were restored to him in 1302. He died in 1306,  and this manor passed to his widow Emeline.</a:t>
            </a:r>
          </a:p>
        </p:txBody>
      </p:sp>
    </p:spTree>
    <p:extLst>
      <p:ext uri="{BB962C8B-B14F-4D97-AF65-F5344CB8AC3E}">
        <p14:creationId xmlns:p14="http://schemas.microsoft.com/office/powerpoint/2010/main" val="4227243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826770" y="908051"/>
            <a:ext cx="10515600" cy="4978400"/>
          </a:xfrm>
        </p:spPr>
        <p:txBody>
          <a:bodyPr/>
          <a:lstStyle/>
          <a:p>
            <a:pPr marL="0" indent="0">
              <a:buFont typeface="Arial" panose="020B0604020202020204" pitchFamily="34" charset="0"/>
              <a:buNone/>
            </a:pPr>
            <a:r>
              <a:rPr lang="en-GB" altLang="en-US" sz="2400" b="1" dirty="0">
                <a:latin typeface="Arial Rounded MT Bold" panose="020F0704030504030204" pitchFamily="34" charset="0"/>
              </a:rPr>
              <a:t>1303</a:t>
            </a:r>
            <a:r>
              <a:rPr lang="en-GB" altLang="en-US" sz="2400" dirty="0">
                <a:latin typeface="Arial Rounded MT Bold" panose="020F0704030504030204" pitchFamily="34" charset="0"/>
              </a:rPr>
              <a:t> Pardon, at the request </a:t>
            </a:r>
            <a:r>
              <a:rPr lang="en-GB" altLang="en-US" sz="2400" dirty="0" err="1">
                <a:latin typeface="Arial Rounded MT Bold" panose="020F0704030504030204" pitchFamily="34" charset="0"/>
              </a:rPr>
              <a:t>Aymer</a:t>
            </a:r>
            <a:r>
              <a:rPr lang="en-GB" altLang="en-US" sz="2400" dirty="0">
                <a:latin typeface="Arial Rounded MT Bold" panose="020F0704030504030204" pitchFamily="34" charset="0"/>
              </a:rPr>
              <a:t> de Valencia, the king's kinsman, to A Roger de </a:t>
            </a:r>
            <a:r>
              <a:rPr lang="en-GB" altLang="en-US" sz="2400" dirty="0" err="1">
                <a:latin typeface="Arial Rounded MT Bold" panose="020F0704030504030204" pitchFamily="34" charset="0"/>
              </a:rPr>
              <a:t>Ingepenne</a:t>
            </a:r>
            <a:r>
              <a:rPr lang="en-GB" altLang="en-US" sz="2400" dirty="0">
                <a:latin typeface="Arial Rounded MT Bold" panose="020F0704030504030204" pitchFamily="34" charset="0"/>
              </a:rPr>
              <a:t> for homicides, </a:t>
            </a:r>
            <a:r>
              <a:rPr lang="en-GB" altLang="en-US" sz="2400" dirty="0" err="1">
                <a:latin typeface="Arial Rounded MT Bold" panose="020F0704030504030204" pitchFamily="34" charset="0"/>
              </a:rPr>
              <a:t>robbenes</a:t>
            </a:r>
            <a:r>
              <a:rPr lang="en-GB" altLang="en-US" sz="2400" dirty="0">
                <a:latin typeface="Arial Rounded MT Bold" panose="020F0704030504030204" pitchFamily="34" charset="0"/>
              </a:rPr>
              <a:t>, larcenies, felonies, receiving of felons, ransoms of the same, and all trespasses ; both for the time that he was sheriff of Cornwall and for other times in that county, whereof he was indicted before John de </a:t>
            </a:r>
            <a:r>
              <a:rPr lang="en-GB" altLang="en-US" sz="2400" dirty="0" err="1">
                <a:latin typeface="Arial Rounded MT Bold" panose="020F0704030504030204" pitchFamily="34" charset="0"/>
              </a:rPr>
              <a:t>Berewyk</a:t>
            </a:r>
            <a:r>
              <a:rPr lang="en-GB" altLang="en-US" sz="2400" dirty="0">
                <a:latin typeface="Arial Rounded MT Bold" panose="020F0704030504030204" pitchFamily="34" charset="0"/>
              </a:rPr>
              <a:t> and his fellows last in </a:t>
            </a:r>
            <a:r>
              <a:rPr lang="en-GB" altLang="en-US" sz="2400" dirty="0" err="1">
                <a:latin typeface="Arial Rounded MT Bold" panose="020F0704030504030204" pitchFamily="34" charset="0"/>
              </a:rPr>
              <a:t>eyre</a:t>
            </a:r>
            <a:r>
              <a:rPr lang="en-GB" altLang="en-US" sz="2400" dirty="0">
                <a:latin typeface="Arial Rounded MT Bold" panose="020F0704030504030204" pitchFamily="34" charset="0"/>
              </a:rPr>
              <a:t> in that county.</a:t>
            </a:r>
          </a:p>
          <a:p>
            <a:pPr marL="0" indent="0">
              <a:buFont typeface="Arial" panose="020B0604020202020204" pitchFamily="34" charset="0"/>
              <a:buNone/>
            </a:pPr>
            <a:endParaRPr lang="en-GB" altLang="en-US" sz="2400" dirty="0">
              <a:latin typeface="Arial Rounded MT Bold" panose="020F0704030504030204" pitchFamily="34" charset="0"/>
            </a:endParaRPr>
          </a:p>
          <a:p>
            <a:pPr marL="0" indent="0">
              <a:buFont typeface="Arial" panose="020B0604020202020204" pitchFamily="34" charset="0"/>
              <a:buNone/>
            </a:pPr>
            <a:r>
              <a:rPr lang="en-GB" altLang="en-US" sz="2400" dirty="0">
                <a:latin typeface="Arial Rounded MT Bold" panose="020F0704030504030204" pitchFamily="34" charset="0"/>
              </a:rPr>
              <a:t>On 23 March 1304 there was a meeting between John </a:t>
            </a:r>
            <a:r>
              <a:rPr lang="en-GB" altLang="en-US" sz="2400" dirty="0" err="1">
                <a:latin typeface="Arial Rounded MT Bold" panose="020F0704030504030204" pitchFamily="34" charset="0"/>
              </a:rPr>
              <a:t>Blund</a:t>
            </a:r>
            <a:r>
              <a:rPr lang="en-GB" altLang="en-US" sz="2400" dirty="0">
                <a:latin typeface="Arial Rounded MT Bold" panose="020F0704030504030204" pitchFamily="34" charset="0"/>
              </a:rPr>
              <a:t>, then mayor of London, …….….. and </a:t>
            </a:r>
            <a:r>
              <a:rPr lang="en-GB" altLang="en-US" sz="2400" b="1" dirty="0">
                <a:latin typeface="Arial Rounded MT Bold" panose="020F0704030504030204" pitchFamily="34" charset="0"/>
              </a:rPr>
              <a:t>Roger de </a:t>
            </a:r>
            <a:r>
              <a:rPr lang="en-GB" altLang="en-US" sz="2400" b="1" dirty="0" err="1">
                <a:latin typeface="Arial Rounded MT Bold" panose="020F0704030504030204" pitchFamily="34" charset="0"/>
              </a:rPr>
              <a:t>Enkepenne</a:t>
            </a:r>
            <a:r>
              <a:rPr lang="en-GB" altLang="en-US" sz="2400" dirty="0">
                <a:latin typeface="Arial Rounded MT Bold" panose="020F0704030504030204" pitchFamily="34" charset="0"/>
              </a:rPr>
              <a:t>, then </a:t>
            </a:r>
            <a:r>
              <a:rPr lang="en-GB" altLang="en-US" sz="2400" dirty="0">
                <a:solidFill>
                  <a:srgbClr val="FF0000"/>
                </a:solidFill>
                <a:latin typeface="Arial Rounded MT Bold" panose="020F0704030504030204" pitchFamily="34" charset="0"/>
              </a:rPr>
              <a:t>mayor of the city of Winchester</a:t>
            </a:r>
            <a:r>
              <a:rPr lang="en-GB" altLang="en-US" sz="2400" dirty="0">
                <a:latin typeface="Arial Rounded MT Bold" panose="020F0704030504030204" pitchFamily="34" charset="0"/>
              </a:rPr>
              <a:t>, and his fellow citizen John de </a:t>
            </a:r>
            <a:r>
              <a:rPr lang="en-GB" altLang="en-US" sz="2400" dirty="0" err="1">
                <a:latin typeface="Arial Rounded MT Bold" panose="020F0704030504030204" pitchFamily="34" charset="0"/>
              </a:rPr>
              <a:t>Kyrkeby</a:t>
            </a:r>
            <a:r>
              <a:rPr lang="en-GB" altLang="en-US" sz="2400" dirty="0">
                <a:latin typeface="Arial Rounded MT Bold" panose="020F0704030504030204" pitchFamily="34" charset="0"/>
              </a:rPr>
              <a:t> on behalf of themselves and the community of their city, to negotiate a settlement of disputes that have arisen between them concerning various customs taken at London from Winchester citizens by London bailiffs.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848" y="378112"/>
            <a:ext cx="7128534" cy="6170970"/>
          </a:xfrm>
          <a:prstGeom prst="rect">
            <a:avLst/>
          </a:prstGeom>
        </p:spPr>
      </p:pic>
    </p:spTree>
    <p:extLst>
      <p:ext uri="{BB962C8B-B14F-4D97-AF65-F5344CB8AC3E}">
        <p14:creationId xmlns:p14="http://schemas.microsoft.com/office/powerpoint/2010/main" val="25668295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70205" y="392242"/>
            <a:ext cx="7091878" cy="6132126"/>
          </a:xfrm>
        </p:spPr>
      </p:pic>
    </p:spTree>
    <p:extLst>
      <p:ext uri="{BB962C8B-B14F-4D97-AF65-F5344CB8AC3E}">
        <p14:creationId xmlns:p14="http://schemas.microsoft.com/office/powerpoint/2010/main" val="22367193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838200" y="584200"/>
            <a:ext cx="10515600" cy="5727700"/>
          </a:xfrm>
        </p:spPr>
        <p:txBody>
          <a:bodyPr/>
          <a:lstStyle/>
          <a:p>
            <a:pPr marL="0" indent="0" algn="ctr">
              <a:buFont typeface="Arial" panose="020B0604020202020204" pitchFamily="34" charset="0"/>
              <a:buNone/>
            </a:pPr>
            <a:r>
              <a:rPr lang="en-GB" altLang="en-US" sz="3600" dirty="0">
                <a:latin typeface="Arial Rounded MT Bold" panose="020F0704030504030204" pitchFamily="34" charset="0"/>
              </a:rPr>
              <a:t>John de </a:t>
            </a:r>
            <a:r>
              <a:rPr lang="en-GB" altLang="en-US" sz="3600" dirty="0" err="1">
                <a:latin typeface="Arial Rounded MT Bold" panose="020F0704030504030204" pitchFamily="34" charset="0"/>
              </a:rPr>
              <a:t>Inkepenne</a:t>
            </a:r>
            <a:endParaRPr lang="en-GB" altLang="en-US" sz="3600" dirty="0">
              <a:latin typeface="Arial Rounded MT Bold" panose="020F0704030504030204" pitchFamily="34" charset="0"/>
            </a:endParaRPr>
          </a:p>
          <a:p>
            <a:pPr marL="0" indent="0">
              <a:buFont typeface="Arial" panose="020B0604020202020204" pitchFamily="34" charset="0"/>
              <a:buNone/>
            </a:pPr>
            <a:r>
              <a:rPr lang="en-GB" altLang="en-US" sz="2400" dirty="0"/>
              <a:t>Feb .18. 1354</a:t>
            </a:r>
          </a:p>
          <a:p>
            <a:pPr marL="0" indent="0">
              <a:buFont typeface="Arial" panose="020B0604020202020204" pitchFamily="34" charset="0"/>
              <a:buNone/>
            </a:pPr>
            <a:r>
              <a:rPr lang="en-GB" altLang="en-US" sz="2400" dirty="0"/>
              <a:t>Edward3 vol10 page0058 - CALENDAR OF PATENT ROLLS.  </a:t>
            </a:r>
          </a:p>
          <a:p>
            <a:pPr marL="0" indent="0">
              <a:buFont typeface="Arial" panose="020B0604020202020204" pitchFamily="34" charset="0"/>
              <a:buNone/>
            </a:pPr>
            <a:r>
              <a:rPr lang="en-GB" altLang="en-US" sz="2400" dirty="0"/>
              <a:t>MEMBRANE 22d. Westminster,</a:t>
            </a:r>
          </a:p>
          <a:p>
            <a:pPr marL="0" indent="0">
              <a:buFont typeface="Arial" panose="020B0604020202020204" pitchFamily="34" charset="0"/>
              <a:buNone/>
            </a:pPr>
            <a:r>
              <a:rPr lang="en-GB" altLang="en-US" sz="2400" dirty="0"/>
              <a:t>Commission to William de </a:t>
            </a:r>
            <a:r>
              <a:rPr lang="en-GB" altLang="en-US" sz="2400" dirty="0" err="1"/>
              <a:t>Shareshull</a:t>
            </a:r>
            <a:r>
              <a:rPr lang="en-GB" altLang="en-US" sz="2400" dirty="0"/>
              <a:t>, John de </a:t>
            </a:r>
            <a:r>
              <a:rPr lang="en-GB" altLang="en-US" sz="2400" dirty="0" err="1"/>
              <a:t>Stouford</a:t>
            </a:r>
            <a:r>
              <a:rPr lang="en-GB" altLang="en-US" sz="2400" dirty="0"/>
              <a:t>, John de </a:t>
            </a:r>
            <a:r>
              <a:rPr lang="en-GB" altLang="en-US" sz="2400" dirty="0" err="1"/>
              <a:t>Inkepenne</a:t>
            </a:r>
            <a:r>
              <a:rPr lang="en-GB" altLang="en-US" sz="2400" dirty="0"/>
              <a:t> and John </a:t>
            </a:r>
            <a:r>
              <a:rPr lang="en-GB" altLang="en-US" sz="2400" dirty="0" err="1"/>
              <a:t>Elys</a:t>
            </a:r>
            <a:r>
              <a:rPr lang="en-GB" altLang="en-US" sz="2400" dirty="0"/>
              <a:t> to make inquisitions on the oath of good men of New </a:t>
            </a:r>
            <a:r>
              <a:rPr lang="en-GB" altLang="en-US" sz="2400" dirty="0" err="1"/>
              <a:t>Lemyngton</a:t>
            </a:r>
            <a:r>
              <a:rPr lang="en-GB" altLang="en-US" sz="2400" dirty="0"/>
              <a:t> and other parts of the county  of Southampton touching an information that John le Wolf of </a:t>
            </a:r>
            <a:r>
              <a:rPr lang="en-GB" altLang="en-US" sz="2400" dirty="0" err="1"/>
              <a:t>Lemyngton</a:t>
            </a:r>
            <a:r>
              <a:rPr lang="en-GB" altLang="en-US" sz="2400" dirty="0"/>
              <a:t>, Luke de </a:t>
            </a:r>
            <a:r>
              <a:rPr lang="en-GB" altLang="en-US" sz="2400" dirty="0" err="1"/>
              <a:t>Gernesy</a:t>
            </a:r>
            <a:r>
              <a:rPr lang="en-GB" altLang="en-US" sz="2400" dirty="0"/>
              <a:t> and others of that county </a:t>
            </a:r>
            <a:r>
              <a:rPr lang="en-GB" altLang="en-US" sz="2400" b="1" dirty="0">
                <a:solidFill>
                  <a:srgbClr val="C00000"/>
                </a:solidFill>
              </a:rPr>
              <a:t>daily buy much wool in those parts</a:t>
            </a:r>
            <a:r>
              <a:rPr lang="en-GB" altLang="en-US" sz="2400" dirty="0"/>
              <a:t> and take the same to the nearest port and thence by ship to foreign parts, without the wool being taken to any staple according to the ordinance of the staple, and without payment of the custom and subsidy due to the king, to find of how much custom and subsidy the king has been defrauded in this way, and the names of those buyers and takers of such wool, and to arrest all those found guilty in the premises and imprison them until further order, and to cause such wool to be taken into the king's hands as forfeit.</a:t>
            </a:r>
          </a:p>
          <a:p>
            <a:pPr marL="0" indent="0">
              <a:buFont typeface="Arial" panose="020B0604020202020204" pitchFamily="34" charset="0"/>
              <a:buNone/>
            </a:pPr>
            <a:endParaRPr lang="en-GB"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146" y="319690"/>
            <a:ext cx="8003877" cy="6179963"/>
          </a:xfrm>
          <a:prstGeom prst="rect">
            <a:avLst/>
          </a:prstGeom>
        </p:spPr>
      </p:pic>
    </p:spTree>
    <p:extLst>
      <p:ext uri="{BB962C8B-B14F-4D97-AF65-F5344CB8AC3E}">
        <p14:creationId xmlns:p14="http://schemas.microsoft.com/office/powerpoint/2010/main" val="32036267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27903" y="673748"/>
            <a:ext cx="10552669" cy="5509200"/>
          </a:xfrm>
          <a:prstGeom prst="rect">
            <a:avLst/>
          </a:prstGeom>
          <a:noFill/>
        </p:spPr>
        <p:txBody>
          <a:bodyPr wrap="square" rtlCol="0">
            <a:spAutoFit/>
          </a:bodyPr>
          <a:lstStyle/>
          <a:p>
            <a:r>
              <a:rPr lang="en-GB" sz="3200" dirty="0">
                <a:latin typeface="Arial Rounded MT Bold" panose="020F0704030504030204" pitchFamily="34" charset="0"/>
              </a:rPr>
              <a:t>A papal sanction was obtained for Roger de </a:t>
            </a:r>
            <a:r>
              <a:rPr lang="en-GB" sz="3200" dirty="0" err="1">
                <a:latin typeface="Arial Rounded MT Bold" panose="020F0704030504030204" pitchFamily="34" charset="0"/>
              </a:rPr>
              <a:t>Inkepen</a:t>
            </a:r>
            <a:r>
              <a:rPr lang="en-GB" sz="3200" dirty="0">
                <a:latin typeface="Arial Rounded MT Bold" panose="020F0704030504030204" pitchFamily="34" charset="0"/>
              </a:rPr>
              <a:t>, a wealthy and beneficent citizen of Winchester, to found and endow a chapel in the cemetery of </a:t>
            </a:r>
            <a:r>
              <a:rPr lang="en-GB" sz="3200" dirty="0" err="1">
                <a:latin typeface="Arial Rounded MT Bold" panose="020F0704030504030204" pitchFamily="34" charset="0"/>
              </a:rPr>
              <a:t>Nunnaminster</a:t>
            </a:r>
            <a:r>
              <a:rPr lang="en-GB" sz="3200" dirty="0">
                <a:latin typeface="Arial Rounded MT Bold" panose="020F0704030504030204" pitchFamily="34" charset="0"/>
              </a:rPr>
              <a:t>, to be served by two priests, the patronage of which was to belong to him and his heirs. This chapel was dedicated to the Holy Trinity; one of the priests was termed the warden and the other the chaplain; they lived together and had a common table; they were ordered to say daily </a:t>
            </a:r>
            <a:r>
              <a:rPr lang="en-GB" sz="3200" dirty="0" err="1">
                <a:latin typeface="Arial Rounded MT Bold" panose="020F0704030504030204" pitchFamily="34" charset="0"/>
              </a:rPr>
              <a:t>mattins</a:t>
            </a:r>
            <a:r>
              <a:rPr lang="en-GB" sz="3200" dirty="0">
                <a:latin typeface="Arial Rounded MT Bold" panose="020F0704030504030204" pitchFamily="34" charset="0"/>
              </a:rPr>
              <a:t> and evensong in the chapel in addition to the masses.</a:t>
            </a:r>
          </a:p>
        </p:txBody>
      </p:sp>
    </p:spTree>
    <p:extLst>
      <p:ext uri="{BB962C8B-B14F-4D97-AF65-F5344CB8AC3E}">
        <p14:creationId xmlns:p14="http://schemas.microsoft.com/office/powerpoint/2010/main" val="17158479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84400" y="681038"/>
            <a:ext cx="7696200" cy="5635625"/>
          </a:xfr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a:xfrm>
            <a:off x="0" y="479425"/>
            <a:ext cx="11961341" cy="2239061"/>
          </a:xfrm>
        </p:spPr>
        <p:txBody>
          <a:bodyPr/>
          <a:lstStyle/>
          <a:p>
            <a:pPr algn="ctr"/>
            <a:r>
              <a:rPr lang="en-GB" altLang="en-US" u="sng" dirty="0">
                <a:latin typeface="Arial Rounded MT Bold" panose="020F0704030504030204" pitchFamily="34" charset="0"/>
                <a:hlinkClick r:id="rId2"/>
              </a:rPr>
              <a:t>Inglewood</a:t>
            </a:r>
            <a:r>
              <a:rPr lang="en-GB" altLang="en-US" dirty="0">
                <a:latin typeface="Arial Rounded MT Bold" panose="020F0704030504030204" pitchFamily="34" charset="0"/>
              </a:rPr>
              <a:t>, </a:t>
            </a:r>
            <a:r>
              <a:rPr lang="en-GB" altLang="en-US" dirty="0" err="1">
                <a:latin typeface="Arial Rounded MT Bold" panose="020F0704030504030204" pitchFamily="34" charset="0"/>
              </a:rPr>
              <a:t>Godingeflod</a:t>
            </a:r>
            <a:r>
              <a:rPr lang="en-GB" altLang="en-US" dirty="0">
                <a:latin typeface="Arial Rounded MT Bold" panose="020F0704030504030204" pitchFamily="34" charset="0"/>
              </a:rPr>
              <a:t>, </a:t>
            </a:r>
            <a:r>
              <a:rPr lang="en-GB" altLang="en-US" dirty="0" err="1">
                <a:latin typeface="Arial Rounded MT Bold" panose="020F0704030504030204" pitchFamily="34" charset="0"/>
              </a:rPr>
              <a:t>Godyngeflod</a:t>
            </a:r>
            <a:r>
              <a:rPr lang="en-GB" altLang="en-US" dirty="0">
                <a:latin typeface="Arial Rounded MT Bold" panose="020F0704030504030204" pitchFamily="34" charset="0"/>
              </a:rPr>
              <a:t>, Goud </a:t>
            </a:r>
            <a:r>
              <a:rPr lang="en-GB" altLang="en-US" dirty="0" err="1">
                <a:latin typeface="Arial Rounded MT Bold" panose="020F0704030504030204" pitchFamily="34" charset="0"/>
              </a:rPr>
              <a:t>Ingeflod</a:t>
            </a:r>
            <a:r>
              <a:rPr lang="en-GB" altLang="en-US" dirty="0">
                <a:latin typeface="Arial Rounded MT Bold" panose="020F0704030504030204" pitchFamily="34" charset="0"/>
              </a:rPr>
              <a:t>, </a:t>
            </a:r>
            <a:r>
              <a:rPr lang="en-GB" altLang="en-US" dirty="0" err="1">
                <a:latin typeface="Arial Rounded MT Bold" panose="020F0704030504030204" pitchFamily="34" charset="0"/>
              </a:rPr>
              <a:t>Ingeflod</a:t>
            </a:r>
            <a:r>
              <a:rPr lang="en-GB" altLang="en-US" dirty="0">
                <a:latin typeface="Arial Rounded MT Bold" panose="020F0704030504030204" pitchFamily="34" charset="0"/>
              </a:rPr>
              <a:t> </a:t>
            </a:r>
            <a:r>
              <a:rPr lang="en-GB" altLang="en-US" dirty="0" err="1">
                <a:latin typeface="Arial Rounded MT Bold" panose="020F0704030504030204" pitchFamily="34" charset="0"/>
              </a:rPr>
              <a:t>Belet</a:t>
            </a:r>
            <a:r>
              <a:rPr lang="en-GB" altLang="en-US" dirty="0">
                <a:latin typeface="Arial Rounded MT Bold" panose="020F0704030504030204" pitchFamily="34" charset="0"/>
              </a:rPr>
              <a:t>, </a:t>
            </a:r>
            <a:r>
              <a:rPr lang="en-GB" altLang="en-US" dirty="0" err="1">
                <a:latin typeface="Arial Rounded MT Bold" panose="020F0704030504030204" pitchFamily="34" charset="0"/>
              </a:rPr>
              <a:t>Ingelflod</a:t>
            </a:r>
            <a:r>
              <a:rPr lang="en-GB" altLang="en-US" dirty="0">
                <a:latin typeface="Arial Rounded MT Bold" panose="020F0704030504030204" pitchFamily="34" charset="0"/>
              </a:rPr>
              <a:t> </a:t>
            </a:r>
            <a:r>
              <a:rPr lang="en-GB" altLang="en-US" dirty="0" err="1">
                <a:latin typeface="Arial Rounded MT Bold" panose="020F0704030504030204" pitchFamily="34" charset="0"/>
              </a:rPr>
              <a:t>Belet</a:t>
            </a:r>
            <a:r>
              <a:rPr lang="en-GB" altLang="en-US" dirty="0">
                <a:latin typeface="Arial Rounded MT Bold" panose="020F0704030504030204" pitchFamily="34" charset="0"/>
              </a:rPr>
              <a:t> [in </a:t>
            </a:r>
            <a:r>
              <a:rPr lang="en-GB" altLang="en-US" dirty="0" err="1">
                <a:latin typeface="Arial Rounded MT Bold" panose="020F0704030504030204" pitchFamily="34" charset="0"/>
              </a:rPr>
              <a:t>Kintbury</a:t>
            </a:r>
            <a:r>
              <a:rPr lang="en-GB" altLang="en-US" dirty="0">
                <a:latin typeface="Arial Rounded MT Bold" panose="020F0704030504030204" pitchFamily="34" charset="0"/>
              </a:rPr>
              <a:t>]</a:t>
            </a:r>
          </a:p>
        </p:txBody>
      </p:sp>
      <p:sp>
        <p:nvSpPr>
          <p:cNvPr id="61443" name="Content Placeholder 2"/>
          <p:cNvSpPr>
            <a:spLocks noGrp="1"/>
          </p:cNvSpPr>
          <p:nvPr>
            <p:ph idx="1"/>
          </p:nvPr>
        </p:nvSpPr>
        <p:spPr>
          <a:xfrm>
            <a:off x="838200" y="2977978"/>
            <a:ext cx="10515600" cy="3198985"/>
          </a:xfrm>
        </p:spPr>
        <p:txBody>
          <a:bodyPr/>
          <a:lstStyle/>
          <a:p>
            <a:pPr marL="0" indent="0">
              <a:buFont typeface="Arial" panose="020B0604020202020204" pitchFamily="34" charset="0"/>
              <a:buNone/>
            </a:pPr>
            <a:r>
              <a:rPr lang="en-GB" altLang="en-US" sz="3200" dirty="0" err="1"/>
              <a:t>Ingeflod</a:t>
            </a:r>
            <a:r>
              <a:rPr lang="en-GB" altLang="en-US" sz="3200" dirty="0"/>
              <a:t> 1147, 14 </a:t>
            </a:r>
            <a:r>
              <a:rPr lang="en-GB" altLang="en-US" sz="3200" dirty="0" err="1"/>
              <a:t>Sepembre</a:t>
            </a:r>
            <a:r>
              <a:rPr lang="en-GB" altLang="en-US" sz="3200" dirty="0"/>
              <a:t> (</a:t>
            </a:r>
            <a:r>
              <a:rPr lang="en-GB" altLang="en-US" sz="3200" dirty="0" err="1"/>
              <a:t>Angleterre</a:t>
            </a:r>
            <a:r>
              <a:rPr lang="en-GB" altLang="en-US" sz="3200" dirty="0"/>
              <a:t>)</a:t>
            </a:r>
          </a:p>
          <a:p>
            <a:pPr marL="0" indent="0">
              <a:buFont typeface="Arial" panose="020B0604020202020204" pitchFamily="34" charset="0"/>
              <a:buNone/>
            </a:pPr>
            <a:r>
              <a:rPr lang="en-GB" altLang="en-US" sz="3200" dirty="0"/>
              <a:t>Roger </a:t>
            </a:r>
            <a:r>
              <a:rPr lang="en-GB" altLang="en-US" sz="3200" dirty="0" err="1"/>
              <a:t>donne</a:t>
            </a:r>
            <a:r>
              <a:rPr lang="en-GB" altLang="en-US" sz="3200" dirty="0"/>
              <a:t> à </a:t>
            </a:r>
            <a:r>
              <a:rPr lang="en-GB" altLang="en-US" sz="3200" dirty="0" err="1"/>
              <a:t>l'ordre</a:t>
            </a:r>
            <a:r>
              <a:rPr lang="en-GB" altLang="en-US" sz="3200" dirty="0"/>
              <a:t> du Temple </a:t>
            </a:r>
            <a:r>
              <a:rPr lang="en-GB" altLang="en-US" sz="3200" dirty="0" err="1"/>
              <a:t>sa</a:t>
            </a:r>
            <a:r>
              <a:rPr lang="en-GB" altLang="en-US" sz="3200" dirty="0"/>
              <a:t> </a:t>
            </a:r>
            <a:r>
              <a:rPr lang="en-GB" altLang="en-US" sz="3200" dirty="0" err="1"/>
              <a:t>terre</a:t>
            </a:r>
            <a:r>
              <a:rPr lang="en-GB" altLang="en-US" sz="3200" dirty="0"/>
              <a:t> "</a:t>
            </a:r>
            <a:r>
              <a:rPr lang="en-GB" altLang="en-US" sz="3200" dirty="0" err="1"/>
              <a:t>d'Ingeflod</a:t>
            </a:r>
            <a:r>
              <a:rPr lang="en-GB" altLang="en-US" sz="3200" dirty="0"/>
              <a:t>".</a:t>
            </a:r>
          </a:p>
          <a:p>
            <a:pPr marL="0" indent="0">
              <a:buFont typeface="Arial" panose="020B0604020202020204" pitchFamily="34" charset="0"/>
              <a:buNone/>
            </a:pPr>
            <a:endParaRPr lang="en-GB" altLang="en-US" sz="3200" dirty="0"/>
          </a:p>
          <a:p>
            <a:pPr marL="0" indent="0">
              <a:buFont typeface="Arial" panose="020B0604020202020204" pitchFamily="34" charset="0"/>
              <a:buNone/>
            </a:pPr>
            <a:r>
              <a:rPr lang="en-GB" altLang="en-US" sz="3200" dirty="0"/>
              <a:t>1147, et 1148, 14 </a:t>
            </a:r>
            <a:r>
              <a:rPr lang="en-GB" altLang="en-US" sz="3200" dirty="0" err="1"/>
              <a:t>septembre</a:t>
            </a:r>
            <a:endParaRPr lang="en-GB" altLang="en-US" sz="3200" dirty="0"/>
          </a:p>
          <a:p>
            <a:pPr marL="0" indent="0">
              <a:buFont typeface="Arial" panose="020B0604020202020204" pitchFamily="34" charset="0"/>
              <a:buNone/>
            </a:pPr>
            <a:r>
              <a:rPr lang="en-GB" altLang="en-US" sz="3200" dirty="0"/>
              <a:t>Gilbert, </a:t>
            </a:r>
            <a:r>
              <a:rPr lang="en-GB" altLang="en-US" sz="3200" dirty="0" err="1"/>
              <a:t>comte</a:t>
            </a:r>
            <a:r>
              <a:rPr lang="en-GB" altLang="en-US" sz="3200" dirty="0"/>
              <a:t> de Pembroke, </a:t>
            </a:r>
            <a:r>
              <a:rPr lang="en-GB" altLang="en-US" sz="3200" dirty="0" err="1"/>
              <a:t>confirme</a:t>
            </a:r>
            <a:r>
              <a:rPr lang="en-GB" altLang="en-US" sz="3200" dirty="0"/>
              <a:t> la donation </a:t>
            </a:r>
            <a:r>
              <a:rPr lang="en-GB" altLang="en-US" sz="3200" dirty="0" err="1"/>
              <a:t>d'Ingeflod</a:t>
            </a:r>
            <a:r>
              <a:rPr lang="en-GB" altLang="en-US" sz="3200"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558" y="332431"/>
            <a:ext cx="5548336" cy="6271226"/>
          </a:xfrm>
          <a:prstGeom prst="rect">
            <a:avLst/>
          </a:prstGeom>
        </p:spPr>
      </p:pic>
      <p:sp>
        <p:nvSpPr>
          <p:cNvPr id="2" name="TextBox 1"/>
          <p:cNvSpPr txBox="1"/>
          <p:nvPr/>
        </p:nvSpPr>
        <p:spPr>
          <a:xfrm>
            <a:off x="7475838" y="753762"/>
            <a:ext cx="4028303" cy="2800767"/>
          </a:xfrm>
          <a:prstGeom prst="rect">
            <a:avLst/>
          </a:prstGeom>
          <a:noFill/>
        </p:spPr>
        <p:txBody>
          <a:bodyPr wrap="square" rtlCol="0">
            <a:spAutoFit/>
          </a:bodyPr>
          <a:lstStyle/>
          <a:p>
            <a:r>
              <a:rPr lang="en-GB" sz="4400" dirty="0">
                <a:latin typeface="Arial Rounded MT Bold" panose="020F0704030504030204" pitchFamily="34" charset="0"/>
              </a:rPr>
              <a:t>Extent of ancient forest in Southern Britain</a:t>
            </a:r>
          </a:p>
        </p:txBody>
      </p:sp>
    </p:spTree>
    <p:extLst>
      <p:ext uri="{BB962C8B-B14F-4D97-AF65-F5344CB8AC3E}">
        <p14:creationId xmlns:p14="http://schemas.microsoft.com/office/powerpoint/2010/main" val="3050081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47090018"/>
              </p:ext>
            </p:extLst>
          </p:nvPr>
        </p:nvGraphicFramePr>
        <p:xfrm>
          <a:off x="1727200" y="904875"/>
          <a:ext cx="9093200" cy="5156200"/>
        </p:xfrm>
        <a:graphic>
          <a:graphicData uri="http://schemas.openxmlformats.org/drawingml/2006/table">
            <a:tbl>
              <a:tblPr/>
              <a:tblGrid>
                <a:gridCol w="2316163">
                  <a:extLst>
                    <a:ext uri="{9D8B030D-6E8A-4147-A177-3AD203B41FA5}">
                      <a16:colId xmlns:a16="http://schemas.microsoft.com/office/drawing/2014/main" val="20000"/>
                    </a:ext>
                  </a:extLst>
                </a:gridCol>
                <a:gridCol w="1609725">
                  <a:extLst>
                    <a:ext uri="{9D8B030D-6E8A-4147-A177-3AD203B41FA5}">
                      <a16:colId xmlns:a16="http://schemas.microsoft.com/office/drawing/2014/main" val="20001"/>
                    </a:ext>
                  </a:extLst>
                </a:gridCol>
                <a:gridCol w="534987">
                  <a:extLst>
                    <a:ext uri="{9D8B030D-6E8A-4147-A177-3AD203B41FA5}">
                      <a16:colId xmlns:a16="http://schemas.microsoft.com/office/drawing/2014/main" val="20002"/>
                    </a:ext>
                  </a:extLst>
                </a:gridCol>
                <a:gridCol w="2316163">
                  <a:extLst>
                    <a:ext uri="{9D8B030D-6E8A-4147-A177-3AD203B41FA5}">
                      <a16:colId xmlns:a16="http://schemas.microsoft.com/office/drawing/2014/main" val="20003"/>
                    </a:ext>
                  </a:extLst>
                </a:gridCol>
                <a:gridCol w="2316162">
                  <a:extLst>
                    <a:ext uri="{9D8B030D-6E8A-4147-A177-3AD203B41FA5}">
                      <a16:colId xmlns:a16="http://schemas.microsoft.com/office/drawing/2014/main" val="20004"/>
                    </a:ext>
                  </a:extLst>
                </a:gridCol>
              </a:tblGrid>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935 AD</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Yngelpenne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1235 </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Hingepene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1086</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Ynkepenne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1241</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Ingepenna</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1167</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Ingelpenne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1241</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Ingepenn</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1167</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Hingepenna</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1242</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1167</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Ingepepenn</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1242</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Yngepenn</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1167</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Ingelpenn</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1252</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Yngepenne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1167</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Enkepenne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1282</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44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Ynkepenee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1230</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Rounded MT Bold" panose="020F0704030504030204" pitchFamily="34" charset="0"/>
                      </a:endParaRP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Rounded MT Bold" panose="020F0704030504030204" pitchFamily="34" charset="0"/>
                        </a:rPr>
                        <a:t>Inckepene</a:t>
                      </a:r>
                    </a:p>
                  </a:txBody>
                  <a:tcPr marL="0" marR="0" marT="0" marB="0" anchor="ctr" horzOverflow="overflow">
                    <a:lnL>
                      <a:noFill/>
                    </a:lnL>
                    <a:lnR>
                      <a:noFill/>
                    </a:lnR>
                    <a:lnT>
                      <a:noFill/>
                    </a:lnT>
                    <a:lnB>
                      <a:noFill/>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Rounded MT Bold" panose="020F0704030504030204" pitchFamily="34" charset="0"/>
                        </a:rPr>
                        <a:t>1292</a:t>
                      </a: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0893" y="617195"/>
            <a:ext cx="8934450" cy="5659437"/>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0132" y="1726856"/>
            <a:ext cx="9969817" cy="3819525"/>
          </a:xfrm>
        </p:spPr>
        <p:txBody>
          <a:bodyPr/>
          <a:lstStyle/>
          <a:p>
            <a:pPr marL="0" indent="0">
              <a:buNone/>
            </a:pPr>
            <a:r>
              <a:rPr lang="en-GB" sz="4400" dirty="0">
                <a:latin typeface="Arial Rounded MT Bold" panose="020F0704030504030204" pitchFamily="34" charset="0"/>
              </a:rPr>
              <a:t>Winchester’s fortunes however, began to decline during the late 12th and 13th centuries as power and prestige gradually shifted to the new capital in London, including the relocation of the royal mint.</a:t>
            </a:r>
          </a:p>
        </p:txBody>
      </p:sp>
    </p:spTree>
    <p:extLst>
      <p:ext uri="{BB962C8B-B14F-4D97-AF65-F5344CB8AC3E}">
        <p14:creationId xmlns:p14="http://schemas.microsoft.com/office/powerpoint/2010/main" val="13512973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86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54362" y="1324838"/>
            <a:ext cx="5927396" cy="4902925"/>
          </a:xfrm>
        </p:spPr>
      </p:pic>
      <p:sp>
        <p:nvSpPr>
          <p:cNvPr id="68611" name="TextBox 6"/>
          <p:cNvSpPr txBox="1">
            <a:spLocks noChangeArrowheads="1"/>
          </p:cNvSpPr>
          <p:nvPr/>
        </p:nvSpPr>
        <p:spPr bwMode="auto">
          <a:xfrm>
            <a:off x="4030496" y="555397"/>
            <a:ext cx="39751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4400" dirty="0">
                <a:latin typeface="Arial Rounded MT Bold" panose="020F0704030504030204" pitchFamily="34" charset="0"/>
              </a:rPr>
              <a:t>The Crusades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838200" y="593725"/>
            <a:ext cx="10515600" cy="864372"/>
          </a:xfrm>
        </p:spPr>
        <p:txBody>
          <a:bodyPr/>
          <a:lstStyle/>
          <a:p>
            <a:pPr algn="ctr"/>
            <a:r>
              <a:rPr lang="en-GB" altLang="en-US" dirty="0">
                <a:latin typeface="Arial Rounded MT Bold" panose="020F0704030504030204" pitchFamily="34" charset="0"/>
              </a:rPr>
              <a:t>HASLEWICK</a:t>
            </a:r>
          </a:p>
        </p:txBody>
      </p:sp>
      <p:sp>
        <p:nvSpPr>
          <p:cNvPr id="69635" name="Content Placeholder 2"/>
          <p:cNvSpPr>
            <a:spLocks noGrp="1"/>
          </p:cNvSpPr>
          <p:nvPr>
            <p:ph idx="1"/>
          </p:nvPr>
        </p:nvSpPr>
        <p:spPr>
          <a:xfrm>
            <a:off x="838200" y="1756976"/>
            <a:ext cx="10515600" cy="4137197"/>
          </a:xfrm>
        </p:spPr>
        <p:txBody>
          <a:bodyPr/>
          <a:lstStyle/>
          <a:p>
            <a:pPr marL="0" indent="0">
              <a:buFont typeface="Arial" panose="020B0604020202020204" pitchFamily="34" charset="0"/>
              <a:buNone/>
            </a:pPr>
            <a:r>
              <a:rPr lang="en-GB" altLang="en-US" sz="2400" dirty="0">
                <a:latin typeface="Arial Rounded MT Bold" panose="020F0704030504030204" pitchFamily="34" charset="0"/>
              </a:rPr>
              <a:t>HASLEWICK was the eastern portion of the parish and lay around the Upper Green, formerly known as </a:t>
            </a:r>
            <a:r>
              <a:rPr lang="en-GB" altLang="en-US" sz="2400" dirty="0" err="1">
                <a:latin typeface="Arial Rounded MT Bold" panose="020F0704030504030204" pitchFamily="34" charset="0"/>
              </a:rPr>
              <a:t>Haslewick</a:t>
            </a:r>
            <a:r>
              <a:rPr lang="en-GB" altLang="en-US" sz="2400" dirty="0">
                <a:latin typeface="Arial Rounded MT Bold" panose="020F0704030504030204" pitchFamily="34" charset="0"/>
              </a:rPr>
              <a:t> Green. Here may have been situated the 2½ hides of land which belonged to Inkpen, held by Ralph de </a:t>
            </a:r>
            <a:r>
              <a:rPr lang="en-GB" altLang="en-US" sz="2400" dirty="0" err="1">
                <a:latin typeface="Arial Rounded MT Bold" panose="020F0704030504030204" pitchFamily="34" charset="0"/>
              </a:rPr>
              <a:t>Felgeres</a:t>
            </a:r>
            <a:r>
              <a:rPr lang="en-GB" altLang="en-US" sz="2400" dirty="0">
                <a:latin typeface="Arial Rounded MT Bold" panose="020F0704030504030204" pitchFamily="34" charset="0"/>
              </a:rPr>
              <a:t> in 1086, but nothing has been found to prove that these lands in </a:t>
            </a:r>
            <a:r>
              <a:rPr lang="en-GB" altLang="en-US" sz="2400" dirty="0" err="1">
                <a:latin typeface="Arial Rounded MT Bold" panose="020F0704030504030204" pitchFamily="34" charset="0"/>
              </a:rPr>
              <a:t>Haslewick</a:t>
            </a:r>
            <a:r>
              <a:rPr lang="en-GB" altLang="en-US" sz="2400" dirty="0">
                <a:latin typeface="Arial Rounded MT Bold" panose="020F0704030504030204" pitchFamily="34" charset="0"/>
              </a:rPr>
              <a:t> were held by the descendants of Ralph, and in 1309 certain lands there were held of the abbey of Titchfield, presumably as part of the manor of </a:t>
            </a:r>
            <a:r>
              <a:rPr lang="en-GB" altLang="en-US" sz="2400" dirty="0" err="1">
                <a:latin typeface="Arial Rounded MT Bold" panose="020F0704030504030204" pitchFamily="34" charset="0"/>
              </a:rPr>
              <a:t>Eastcourt</a:t>
            </a:r>
            <a:r>
              <a:rPr lang="en-GB" altLang="en-US" sz="2400" dirty="0">
                <a:latin typeface="Arial Rounded MT Bold" panose="020F0704030504030204" pitchFamily="34" charset="0"/>
              </a:rPr>
              <a:t>, while the remainder was </a:t>
            </a:r>
            <a:r>
              <a:rPr lang="en-GB" altLang="en-US" sz="2400" dirty="0">
                <a:solidFill>
                  <a:srgbClr val="FF0000"/>
                </a:solidFill>
                <a:latin typeface="Arial Rounded MT Bold" panose="020F0704030504030204" pitchFamily="34" charset="0"/>
              </a:rPr>
              <a:t>held of the Knights Templars</a:t>
            </a:r>
            <a:r>
              <a:rPr lang="en-GB" altLang="en-US" sz="2400" dirty="0">
                <a:latin typeface="Arial Rounded MT Bold" panose="020F0704030504030204" pitchFamily="34" charset="0"/>
              </a:rPr>
              <a:t>. </a:t>
            </a:r>
            <a:r>
              <a:rPr lang="en-GB" altLang="en-US" sz="2400" dirty="0" err="1">
                <a:latin typeface="Arial Rounded MT Bold" panose="020F0704030504030204" pitchFamily="34" charset="0"/>
              </a:rPr>
              <a:t>Haslewick</a:t>
            </a:r>
            <a:r>
              <a:rPr lang="en-GB" altLang="en-US" sz="2400" dirty="0">
                <a:latin typeface="Arial Rounded MT Bold" panose="020F0704030504030204" pitchFamily="34" charset="0"/>
              </a:rPr>
              <a:t> was held of the Crown and the Abbot of Titchfield in 1357, though the </a:t>
            </a:r>
            <a:r>
              <a:rPr lang="en-GB" altLang="en-US" sz="2400" dirty="0" err="1">
                <a:latin typeface="Arial Rounded MT Bold" panose="020F0704030504030204" pitchFamily="34" charset="0"/>
              </a:rPr>
              <a:t>Hospitallers</a:t>
            </a:r>
            <a:r>
              <a:rPr lang="en-GB" altLang="en-US" sz="2400" dirty="0">
                <a:latin typeface="Arial Rounded MT Bold" panose="020F0704030504030204" pitchFamily="34" charset="0"/>
              </a:rPr>
              <a:t> were holding the </a:t>
            </a:r>
            <a:r>
              <a:rPr lang="en-GB" altLang="en-US" sz="2400" dirty="0" err="1">
                <a:latin typeface="Arial Rounded MT Bold" panose="020F0704030504030204" pitchFamily="34" charset="0"/>
              </a:rPr>
              <a:t>overlordship</a:t>
            </a:r>
            <a:r>
              <a:rPr lang="en-GB" altLang="en-US" sz="2400" dirty="0">
                <a:latin typeface="Arial Rounded MT Bold" panose="020F0704030504030204" pitchFamily="34" charset="0"/>
              </a:rPr>
              <a:t> of a small parcel of land here in 1382, for which they received 14</a:t>
            </a:r>
            <a:r>
              <a:rPr lang="en-GB" altLang="en-US" sz="2400" i="1" dirty="0">
                <a:latin typeface="Arial Rounded MT Bold" panose="020F0704030504030204" pitchFamily="34" charset="0"/>
              </a:rPr>
              <a:t>d</a:t>
            </a:r>
            <a:r>
              <a:rPr lang="en-GB" altLang="en-US" sz="2400" dirty="0">
                <a:latin typeface="Arial Rounded MT Bold" panose="020F0704030504030204" pitchFamily="34" charset="0"/>
              </a:rPr>
              <a:t>. yearly, the rest of </a:t>
            </a:r>
            <a:r>
              <a:rPr lang="en-GB" altLang="en-US" sz="2400" dirty="0" err="1">
                <a:latin typeface="Arial Rounded MT Bold" panose="020F0704030504030204" pitchFamily="34" charset="0"/>
              </a:rPr>
              <a:t>Haslewick</a:t>
            </a:r>
            <a:r>
              <a:rPr lang="en-GB" altLang="en-US" sz="2400" dirty="0">
                <a:latin typeface="Arial Rounded MT Bold" panose="020F0704030504030204" pitchFamily="34" charset="0"/>
              </a:rPr>
              <a:t> being held of the king.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949410" y="809625"/>
            <a:ext cx="10515600" cy="676275"/>
          </a:xfrm>
        </p:spPr>
        <p:txBody>
          <a:bodyPr/>
          <a:lstStyle/>
          <a:p>
            <a:pPr algn="ctr"/>
            <a:r>
              <a:rPr lang="en-GB" altLang="en-US" dirty="0">
                <a:latin typeface="Arial Rounded MT Bold" panose="020F0704030504030204" pitchFamily="34" charset="0"/>
              </a:rPr>
              <a:t>Templeton</a:t>
            </a:r>
          </a:p>
        </p:txBody>
      </p:sp>
      <p:sp>
        <p:nvSpPr>
          <p:cNvPr id="70659" name="Content Placeholder 2"/>
          <p:cNvSpPr>
            <a:spLocks noGrp="1"/>
          </p:cNvSpPr>
          <p:nvPr>
            <p:ph idx="1"/>
          </p:nvPr>
        </p:nvSpPr>
        <p:spPr>
          <a:xfrm>
            <a:off x="1240824" y="1825625"/>
            <a:ext cx="9932773" cy="4351338"/>
          </a:xfrm>
        </p:spPr>
        <p:txBody>
          <a:bodyPr/>
          <a:lstStyle/>
          <a:p>
            <a:pPr marL="0" indent="0">
              <a:buFont typeface="Arial" panose="020B0604020202020204" pitchFamily="34" charset="0"/>
              <a:buNone/>
            </a:pPr>
            <a:r>
              <a:rPr lang="en-GB" altLang="en-US" dirty="0">
                <a:latin typeface="Arial Rounded MT Bold" panose="020F0704030504030204" pitchFamily="34" charset="0"/>
              </a:rPr>
              <a:t>Roger de Beaumont, Count of </a:t>
            </a:r>
            <a:r>
              <a:rPr lang="en-GB" altLang="en-US" dirty="0" err="1">
                <a:latin typeface="Arial Rounded MT Bold" panose="020F0704030504030204" pitchFamily="34" charset="0"/>
              </a:rPr>
              <a:t>Meulan</a:t>
            </a:r>
            <a:r>
              <a:rPr lang="en-GB" altLang="en-US" dirty="0">
                <a:latin typeface="Arial Rounded MT Bold" panose="020F0704030504030204" pitchFamily="34" charset="0"/>
              </a:rPr>
              <a:t> (Roger son of Humphrey), granted 3 hides at Inglewood in this parish </a:t>
            </a:r>
            <a:r>
              <a:rPr lang="en-GB" altLang="en-US" b="1" dirty="0">
                <a:solidFill>
                  <a:srgbClr val="FF0000"/>
                </a:solidFill>
                <a:latin typeface="Arial Rounded MT Bold" panose="020F0704030504030204" pitchFamily="34" charset="0"/>
              </a:rPr>
              <a:t>to the Knights Templars</a:t>
            </a:r>
            <a:r>
              <a:rPr lang="en-GB" altLang="en-US" dirty="0">
                <a:latin typeface="Arial Rounded MT Bold" panose="020F0704030504030204" pitchFamily="34" charset="0"/>
              </a:rPr>
              <a:t>. This land, afterwards known as the manor of </a:t>
            </a:r>
            <a:r>
              <a:rPr lang="en-GB" altLang="en-US" i="1" dirty="0">
                <a:latin typeface="Arial Rounded MT Bold" panose="020F0704030504030204" pitchFamily="34" charset="0"/>
              </a:rPr>
              <a:t>TEMPLETON</a:t>
            </a:r>
            <a:r>
              <a:rPr lang="en-GB" altLang="en-US" dirty="0">
                <a:latin typeface="Arial Rounded MT Bold" panose="020F0704030504030204" pitchFamily="34" charset="0"/>
              </a:rPr>
              <a:t> or </a:t>
            </a:r>
            <a:r>
              <a:rPr lang="en-GB" altLang="en-US" b="1" i="1" dirty="0" err="1">
                <a:solidFill>
                  <a:srgbClr val="FF0000"/>
                </a:solidFill>
                <a:latin typeface="Arial Rounded MT Bold" panose="020F0704030504030204" pitchFamily="34" charset="0"/>
              </a:rPr>
              <a:t>Templeyngeflod</a:t>
            </a:r>
            <a:r>
              <a:rPr lang="en-GB" altLang="en-US" dirty="0">
                <a:latin typeface="Arial Rounded MT Bold" panose="020F0704030504030204" pitchFamily="34" charset="0"/>
              </a:rPr>
              <a:t>, formed part of the honour of Leicester and reverted on the dissolution of the order in 1311 to the overlord, though Robert Hungerford and his wife </a:t>
            </a:r>
            <a:r>
              <a:rPr lang="en-GB" altLang="en-US" dirty="0" err="1">
                <a:latin typeface="Arial Rounded MT Bold" panose="020F0704030504030204" pitchFamily="34" charset="0"/>
              </a:rPr>
              <a:t>Geva</a:t>
            </a:r>
            <a:r>
              <a:rPr lang="en-GB" altLang="en-US" dirty="0">
                <a:latin typeface="Arial Rounded MT Bold" panose="020F0704030504030204" pitchFamily="34" charset="0"/>
              </a:rPr>
              <a:t> were holding it for life in 1327. These lands were subsequently granted to the Knights </a:t>
            </a:r>
            <a:r>
              <a:rPr lang="en-GB" altLang="en-US" dirty="0" err="1">
                <a:latin typeface="Arial Rounded MT Bold" panose="020F0704030504030204" pitchFamily="34" charset="0"/>
              </a:rPr>
              <a:t>Hospitallers</a:t>
            </a:r>
            <a:r>
              <a:rPr lang="en-GB" altLang="en-US" dirty="0">
                <a:latin typeface="Arial Rounded MT Bold" panose="020F0704030504030204" pitchFamily="34" charset="0"/>
              </a:rPr>
              <a:t>, who continued to hold them until the Dissolution, when they passed to the king.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algn="ctr" eaLnBrk="1" hangingPunct="1"/>
            <a:r>
              <a:rPr lang="en-GB" altLang="en-US" dirty="0">
                <a:latin typeface="Arial Rounded MT Bold" panose="020F0704030504030204" pitchFamily="34" charset="0"/>
              </a:rPr>
              <a:t>Effigy of Richard de Inkpen</a:t>
            </a:r>
          </a:p>
        </p:txBody>
      </p:sp>
      <p:pic>
        <p:nvPicPr>
          <p:cNvPr id="716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571625"/>
            <a:ext cx="6400800" cy="3232150"/>
          </a:xfrm>
        </p:spPr>
      </p:pic>
      <p:sp>
        <p:nvSpPr>
          <p:cNvPr id="71684" name="TextBox 1"/>
          <p:cNvSpPr txBox="1">
            <a:spLocks noChangeArrowheads="1"/>
          </p:cNvSpPr>
          <p:nvPr/>
        </p:nvSpPr>
        <p:spPr bwMode="auto">
          <a:xfrm>
            <a:off x="2185988" y="4964113"/>
            <a:ext cx="7820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t>Why do the figures on the crusader´s tombs have crossed legs? </a:t>
            </a:r>
          </a:p>
          <a:p>
            <a:r>
              <a:rPr lang="en-GB" altLang="en-US"/>
              <a:t>“Sometimes the figure on the tomb of a knight has his legs crossed at the ankles, </a:t>
            </a:r>
          </a:p>
          <a:p>
            <a:r>
              <a:rPr lang="en-GB" altLang="en-US"/>
              <a:t>this meant that the knight went one crusade. If the legs are crossed at the knees, </a:t>
            </a:r>
          </a:p>
          <a:p>
            <a:r>
              <a:rPr lang="en-GB" altLang="en-US"/>
              <a:t>he went twice; if at the thighs he went three times.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algn="ctr" eaLnBrk="1" hangingPunct="1"/>
            <a:r>
              <a:rPr lang="en-GB" altLang="en-US" dirty="0">
                <a:latin typeface="Arial Rounded MT Bold" panose="020F0704030504030204" pitchFamily="34" charset="0"/>
              </a:rPr>
              <a:t>Tomb End Panel</a:t>
            </a:r>
          </a:p>
        </p:txBody>
      </p:sp>
      <p:pic>
        <p:nvPicPr>
          <p:cNvPr id="727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1690688"/>
            <a:ext cx="8013700" cy="4486275"/>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10746" y="628650"/>
            <a:ext cx="11170507" cy="1336675"/>
          </a:xfrm>
        </p:spPr>
        <p:txBody>
          <a:bodyPr/>
          <a:lstStyle/>
          <a:p>
            <a:r>
              <a:rPr lang="en-GB" altLang="en-US" sz="2800" dirty="0">
                <a:latin typeface="Arial Rounded MT Bold" panose="020F0704030504030204" pitchFamily="34" charset="0"/>
              </a:rPr>
              <a:t>Inkpen is renowned for its wild crocus field, said to have been blooming annually since the time of the Crusades, and to have been associated with the Knights Templar. (part of </a:t>
            </a:r>
            <a:r>
              <a:rPr lang="en-GB" altLang="en-US" sz="2800" dirty="0" err="1">
                <a:latin typeface="Arial Rounded MT Bold" panose="020F0704030504030204" pitchFamily="34" charset="0"/>
              </a:rPr>
              <a:t>Haslewick</a:t>
            </a:r>
            <a:r>
              <a:rPr lang="en-GB" altLang="en-US" sz="2800" dirty="0">
                <a:latin typeface="Arial Rounded MT Bold" panose="020F0704030504030204" pitchFamily="34" charset="0"/>
              </a:rPr>
              <a:t> ?)</a:t>
            </a:r>
            <a:br>
              <a:rPr lang="en-GB" altLang="en-US" sz="1800" dirty="0"/>
            </a:br>
            <a:endParaRPr lang="en-GB" altLang="en-US" sz="1800" dirty="0"/>
          </a:p>
        </p:txBody>
      </p:sp>
      <p:pic>
        <p:nvPicPr>
          <p:cNvPr id="77827" name="Picture 2" descr="http://awallington.files.wordpress.com/2014/03/inkpen-crocus-field-c-a-wallington-20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87475" y="1965325"/>
            <a:ext cx="9417050" cy="4351338"/>
          </a:xfr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449" y="367902"/>
            <a:ext cx="4151870" cy="6030591"/>
          </a:xfrm>
          <a:prstGeom prst="rect">
            <a:avLst/>
          </a:prstGeom>
        </p:spPr>
      </p:pic>
      <p:sp>
        <p:nvSpPr>
          <p:cNvPr id="5" name="TextBox 4"/>
          <p:cNvSpPr txBox="1"/>
          <p:nvPr/>
        </p:nvSpPr>
        <p:spPr>
          <a:xfrm>
            <a:off x="6153664" y="577967"/>
            <a:ext cx="4942703" cy="5863144"/>
          </a:xfrm>
          <a:prstGeom prst="rect">
            <a:avLst/>
          </a:prstGeom>
          <a:noFill/>
        </p:spPr>
        <p:txBody>
          <a:bodyPr wrap="square" rtlCol="0">
            <a:spAutoFit/>
          </a:bodyPr>
          <a:lstStyle/>
          <a:p>
            <a:r>
              <a:rPr lang="en-GB" sz="5400" dirty="0">
                <a:latin typeface="Arial Rounded MT Bold" panose="020F0704030504030204" pitchFamily="34" charset="0"/>
              </a:rPr>
              <a:t>The Great Famine</a:t>
            </a:r>
          </a:p>
          <a:p>
            <a:endParaRPr lang="en-GB" sz="1100" dirty="0"/>
          </a:p>
          <a:p>
            <a:r>
              <a:rPr lang="en-GB" sz="3200" dirty="0">
                <a:latin typeface="Arial Rounded MT Bold" panose="020F0704030504030204" pitchFamily="34" charset="0"/>
              </a:rPr>
              <a:t>The Great Famine may have been precipitated by a volcanic event, perhaps that of Mount </a:t>
            </a:r>
            <a:r>
              <a:rPr lang="en-GB" sz="3200" dirty="0" err="1">
                <a:latin typeface="Arial Rounded MT Bold" panose="020F0704030504030204" pitchFamily="34" charset="0"/>
              </a:rPr>
              <a:t>Tarawera</a:t>
            </a:r>
            <a:r>
              <a:rPr lang="en-GB" sz="3200" dirty="0">
                <a:latin typeface="Arial Rounded MT Bold" panose="020F0704030504030204" pitchFamily="34" charset="0"/>
              </a:rPr>
              <a:t>, New Zealand, which lasted about five years.</a:t>
            </a:r>
          </a:p>
        </p:txBody>
      </p:sp>
    </p:spTree>
    <p:extLst>
      <p:ext uri="{BB962C8B-B14F-4D97-AF65-F5344CB8AC3E}">
        <p14:creationId xmlns:p14="http://schemas.microsoft.com/office/powerpoint/2010/main" val="21469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361" y="210065"/>
            <a:ext cx="5528619" cy="6400800"/>
          </a:xfrm>
          <a:prstGeom prst="rect">
            <a:avLst/>
          </a:prstGeom>
        </p:spPr>
      </p:pic>
      <p:sp>
        <p:nvSpPr>
          <p:cNvPr id="2" name="TextBox 1"/>
          <p:cNvSpPr txBox="1"/>
          <p:nvPr/>
        </p:nvSpPr>
        <p:spPr>
          <a:xfrm>
            <a:off x="1057788" y="506627"/>
            <a:ext cx="4522573" cy="5632311"/>
          </a:xfrm>
          <a:prstGeom prst="rect">
            <a:avLst/>
          </a:prstGeom>
          <a:noFill/>
        </p:spPr>
        <p:txBody>
          <a:bodyPr wrap="square" rtlCol="0">
            <a:spAutoFit/>
          </a:bodyPr>
          <a:lstStyle/>
          <a:p>
            <a:r>
              <a:rPr lang="en-GB" sz="4000" dirty="0">
                <a:latin typeface="Arial Rounded MT Bold" panose="020F0704030504030204" pitchFamily="34" charset="0"/>
              </a:rPr>
              <a:t>A land slide off the Norwegian coast produced a massive tsunami that washed away the land joining Britain to continental Europe. </a:t>
            </a:r>
          </a:p>
        </p:txBody>
      </p:sp>
    </p:spTree>
    <p:extLst>
      <p:ext uri="{BB962C8B-B14F-4D97-AF65-F5344CB8AC3E}">
        <p14:creationId xmlns:p14="http://schemas.microsoft.com/office/powerpoint/2010/main" val="13042523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1788" y="609600"/>
            <a:ext cx="8818562" cy="552450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algn="ctr"/>
            <a:r>
              <a:rPr lang="en-GB" altLang="en-US" b="1" dirty="0">
                <a:latin typeface="Arial Rounded MT Bold" panose="020F0704030504030204" pitchFamily="34" charset="0"/>
              </a:rPr>
              <a:t>Black Death 1348 and workers revolt</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288" y="1825625"/>
            <a:ext cx="8449423" cy="4351338"/>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232" y="1332330"/>
            <a:ext cx="10515600" cy="4351338"/>
          </a:xfrm>
        </p:spPr>
        <p:txBody>
          <a:bodyPr/>
          <a:lstStyle/>
          <a:p>
            <a:pPr marL="0" indent="0" algn="ctr">
              <a:buNone/>
            </a:pPr>
            <a:endParaRPr lang="en-GB" sz="3600" dirty="0"/>
          </a:p>
          <a:p>
            <a:pPr marL="0" indent="0" algn="ctr">
              <a:buNone/>
            </a:pPr>
            <a:r>
              <a:rPr lang="en-GB" sz="3600" dirty="0">
                <a:latin typeface="Arial Rounded MT Bold" panose="020F0704030504030204" pitchFamily="34" charset="0"/>
              </a:rPr>
              <a:t>Ring a ring </a:t>
            </a:r>
            <a:r>
              <a:rPr lang="en-GB" sz="3600" dirty="0" err="1">
                <a:latin typeface="Arial Rounded MT Bold" panose="020F0704030504030204" pitchFamily="34" charset="0"/>
              </a:rPr>
              <a:t>o’roses</a:t>
            </a:r>
            <a:endParaRPr lang="en-GB" sz="3600" dirty="0">
              <a:latin typeface="Arial Rounded MT Bold" panose="020F0704030504030204" pitchFamily="34" charset="0"/>
            </a:endParaRPr>
          </a:p>
          <a:p>
            <a:pPr marL="0" indent="0" algn="ctr">
              <a:buNone/>
            </a:pPr>
            <a:r>
              <a:rPr lang="en-GB" sz="3600" dirty="0">
                <a:latin typeface="Arial Rounded MT Bold" panose="020F0704030504030204" pitchFamily="34" charset="0"/>
              </a:rPr>
              <a:t>A pocket full of posies</a:t>
            </a:r>
          </a:p>
          <a:p>
            <a:pPr marL="0" indent="0" algn="ctr">
              <a:buNone/>
            </a:pPr>
            <a:r>
              <a:rPr lang="en-GB" sz="3600" dirty="0">
                <a:latin typeface="Arial Rounded MT Bold" panose="020F0704030504030204" pitchFamily="34" charset="0"/>
              </a:rPr>
              <a:t>A </a:t>
            </a:r>
            <a:r>
              <a:rPr lang="en-GB" sz="3600" dirty="0" err="1">
                <a:latin typeface="Arial Rounded MT Bold" panose="020F0704030504030204" pitchFamily="34" charset="0"/>
              </a:rPr>
              <a:t>Tishoo</a:t>
            </a:r>
            <a:r>
              <a:rPr lang="en-GB" sz="3600" dirty="0">
                <a:latin typeface="Arial Rounded MT Bold" panose="020F0704030504030204" pitchFamily="34" charset="0"/>
              </a:rPr>
              <a:t>! A </a:t>
            </a:r>
            <a:r>
              <a:rPr lang="en-GB" sz="3600" dirty="0" err="1">
                <a:latin typeface="Arial Rounded MT Bold" panose="020F0704030504030204" pitchFamily="34" charset="0"/>
              </a:rPr>
              <a:t>Tishoo</a:t>
            </a:r>
            <a:r>
              <a:rPr lang="en-GB" sz="3600" dirty="0">
                <a:latin typeface="Arial Rounded MT Bold" panose="020F0704030504030204" pitchFamily="34" charset="0"/>
              </a:rPr>
              <a:t>!</a:t>
            </a:r>
          </a:p>
          <a:p>
            <a:pPr marL="0" indent="0" algn="ctr">
              <a:buNone/>
            </a:pPr>
            <a:r>
              <a:rPr lang="en-GB" sz="3600" dirty="0">
                <a:latin typeface="Arial Rounded MT Bold" panose="020F0704030504030204" pitchFamily="34" charset="0"/>
              </a:rPr>
              <a:t>We all fall down.</a:t>
            </a:r>
          </a:p>
        </p:txBody>
      </p:sp>
    </p:spTree>
    <p:extLst>
      <p:ext uri="{BB962C8B-B14F-4D97-AF65-F5344CB8AC3E}">
        <p14:creationId xmlns:p14="http://schemas.microsoft.com/office/powerpoint/2010/main" val="31573021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997207" y="581025"/>
            <a:ext cx="10515600" cy="650875"/>
          </a:xfrm>
        </p:spPr>
        <p:txBody>
          <a:bodyPr/>
          <a:lstStyle/>
          <a:p>
            <a:pPr algn="ctr"/>
            <a:r>
              <a:rPr lang="en-GB" altLang="en-US" dirty="0">
                <a:latin typeface="Arial Rounded MT Bold" panose="020F0704030504030204" pitchFamily="34" charset="0"/>
                <a:ea typeface="Times New Roman" panose="02020603050405020304" pitchFamily="18" charset="0"/>
                <a:cs typeface="Arial" panose="020B0604020202020204" pitchFamily="34" charset="0"/>
              </a:rPr>
              <a:t>The Black Death</a:t>
            </a:r>
          </a:p>
        </p:txBody>
      </p:sp>
      <p:sp>
        <p:nvSpPr>
          <p:cNvPr id="80899" name="Rectangle 1"/>
          <p:cNvSpPr>
            <a:spLocks noGrp="1" noChangeArrowheads="1"/>
          </p:cNvSpPr>
          <p:nvPr>
            <p:ph idx="1"/>
          </p:nvPr>
        </p:nvSpPr>
        <p:spPr>
          <a:xfrm>
            <a:off x="710942" y="1857329"/>
            <a:ext cx="10801865" cy="40318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indent="0">
              <a:lnSpc>
                <a:spcPct val="100000"/>
              </a:lnSpc>
              <a:spcBef>
                <a:spcPct val="0"/>
              </a:spcBef>
              <a:buFontTx/>
              <a:buNone/>
            </a:pPr>
            <a:r>
              <a:rPr lang="en-GB" altLang="en-US" sz="3200" dirty="0">
                <a:latin typeface="Arial Rounded MT Bold" panose="020F0704030504030204" pitchFamily="34" charset="0"/>
                <a:ea typeface="Times New Roman" panose="02020603050405020304" pitchFamily="18" charset="0"/>
                <a:cs typeface="Arial" panose="020B0604020202020204" pitchFamily="34" charset="0"/>
              </a:rPr>
              <a:t>The Black Death reached England by June 1348. Combined with poor harvests and outbreaks of sheep disease, proved to be a calamitous reverse for the prosperity of Berkshire. Sheep numbers on the Inkpen pastures were reduced by 75 percent. As for the plague, it wiped out entire communities and contributed to the </a:t>
            </a:r>
            <a:r>
              <a:rPr lang="en-GB" altLang="en-US" sz="3200" dirty="0">
                <a:solidFill>
                  <a:srgbClr val="C00000"/>
                </a:solidFill>
                <a:latin typeface="Arial Rounded MT Bold" panose="020F0704030504030204" pitchFamily="34" charset="0"/>
                <a:ea typeface="Times New Roman" panose="02020603050405020304" pitchFamily="18" charset="0"/>
                <a:cs typeface="Arial" panose="020B0604020202020204" pitchFamily="34" charset="0"/>
              </a:rPr>
              <a:t>emptying of at least forty Berkshire villages</a:t>
            </a:r>
            <a:r>
              <a:rPr lang="en-GB" altLang="en-US" sz="3200" dirty="0">
                <a:latin typeface="Arial Rounded MT Bold" panose="020F0704030504030204" pitchFamily="34" charset="0"/>
                <a:ea typeface="Times New Roman" panose="02020603050405020304" pitchFamily="18" charset="0"/>
                <a:cs typeface="Arial" panose="020B0604020202020204" pitchFamily="34" charset="0"/>
              </a:rPr>
              <a:t> of their inhabitants. </a:t>
            </a:r>
          </a:p>
        </p:txBody>
      </p:sp>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20750" y="1193800"/>
            <a:ext cx="10434638" cy="4737100"/>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119" y="842210"/>
            <a:ext cx="10639167" cy="5262979"/>
          </a:xfrm>
          <a:prstGeom prst="rect">
            <a:avLst/>
          </a:prstGeom>
          <a:noFill/>
        </p:spPr>
        <p:txBody>
          <a:bodyPr wrap="square" rtlCol="0">
            <a:spAutoFit/>
          </a:bodyPr>
          <a:lstStyle/>
          <a:p>
            <a:r>
              <a:rPr lang="en-GB" sz="2800" dirty="0">
                <a:latin typeface="Arial Rounded MT Bold" panose="020F0704030504030204" pitchFamily="34" charset="0"/>
              </a:rPr>
              <a:t>The increase in rural wages as a result of labour shortages following the Black Death, and the letting of land on longer and more secure leases, seems to have brought a wave of rural house building in more substantial materials than had been possible before the plague. The earliest surviving peasant houses are at </a:t>
            </a:r>
            <a:r>
              <a:rPr lang="en-GB" sz="2800" dirty="0" err="1">
                <a:latin typeface="Arial Rounded MT Bold" panose="020F0704030504030204" pitchFamily="34" charset="0"/>
              </a:rPr>
              <a:t>Froxfield</a:t>
            </a:r>
            <a:r>
              <a:rPr lang="en-GB" sz="2800" dirty="0">
                <a:latin typeface="Arial Rounded MT Bold" panose="020F0704030504030204" pitchFamily="34" charset="0"/>
              </a:rPr>
              <a:t> (1360) and North </a:t>
            </a:r>
            <a:r>
              <a:rPr lang="en-GB" sz="2800" dirty="0" err="1">
                <a:latin typeface="Arial Rounded MT Bold" panose="020F0704030504030204" pitchFamily="34" charset="0"/>
              </a:rPr>
              <a:t>Warnborough</a:t>
            </a:r>
            <a:r>
              <a:rPr lang="en-GB" sz="2800" dirty="0">
                <a:latin typeface="Arial Rounded MT Bold" panose="020F0704030504030204" pitchFamily="34" charset="0"/>
              </a:rPr>
              <a:t> (1384). Thereafter surviving peasant houses become increasingly common throughout the 15th century, a pattern repeated in other areas of southern England. A new wealth among survivors, not least from inheritance, seems to have enabled for the first time the creation of houses sufficiently solid to stand the test of time.</a:t>
            </a:r>
          </a:p>
        </p:txBody>
      </p:sp>
    </p:spTree>
    <p:extLst>
      <p:ext uri="{BB962C8B-B14F-4D97-AF65-F5344CB8AC3E}">
        <p14:creationId xmlns:p14="http://schemas.microsoft.com/office/powerpoint/2010/main" val="26912077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220" y="96253"/>
            <a:ext cx="7544903" cy="6628026"/>
          </a:xfrm>
          <a:prstGeom prst="rect">
            <a:avLst/>
          </a:prstGeom>
        </p:spPr>
      </p:pic>
    </p:spTree>
    <p:extLst>
      <p:ext uri="{BB962C8B-B14F-4D97-AF65-F5344CB8AC3E}">
        <p14:creationId xmlns:p14="http://schemas.microsoft.com/office/powerpoint/2010/main" val="17643250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8779" y="1174216"/>
            <a:ext cx="10034337" cy="5016758"/>
          </a:xfrm>
          <a:prstGeom prst="rect">
            <a:avLst/>
          </a:prstGeom>
          <a:noFill/>
        </p:spPr>
        <p:txBody>
          <a:bodyPr wrap="square" rtlCol="0">
            <a:spAutoFit/>
          </a:bodyPr>
          <a:lstStyle/>
          <a:p>
            <a:r>
              <a:rPr lang="en-GB" sz="3200" dirty="0">
                <a:latin typeface="Arial Rounded MT Bold" panose="020F0704030504030204" pitchFamily="34" charset="0"/>
              </a:rPr>
              <a:t>Berkshire made a fairly speedy recovery from the ravages of the Black Death and in time, its numerous farms, large and small, acquired a new basis of economic prosperity in the corn they produced as a staple crop. By the 16th century, Berkshire was a major supplier of corn to London and other centres, and also contributed greatly to the rich wool and cloth trades which comprised three-quarters of England's exports to Europe </a:t>
            </a:r>
            <a:r>
              <a:rPr lang="en-GB" altLang="en-US" sz="3200" dirty="0">
                <a:latin typeface="Arial Rounded MT Bold" panose="020F0704030504030204" pitchFamily="34" charset="0"/>
                <a:ea typeface="Times New Roman" panose="02020603050405020304" pitchFamily="18" charset="0"/>
                <a:cs typeface="Arial" panose="020B0604020202020204" pitchFamily="34" charset="0"/>
              </a:rPr>
              <a:t>and made many fine fortunes</a:t>
            </a:r>
            <a:r>
              <a:rPr lang="en-GB" sz="3200" dirty="0">
                <a:latin typeface="Arial Rounded MT Bold" panose="020F0704030504030204" pitchFamily="34" charset="0"/>
              </a:rPr>
              <a:t>.</a:t>
            </a:r>
          </a:p>
        </p:txBody>
      </p:sp>
    </p:spTree>
    <p:extLst>
      <p:ext uri="{BB962C8B-B14F-4D97-AF65-F5344CB8AC3E}">
        <p14:creationId xmlns:p14="http://schemas.microsoft.com/office/powerpoint/2010/main" val="11275219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5232" y="2162432"/>
            <a:ext cx="8773297" cy="2585323"/>
          </a:xfrm>
          <a:prstGeom prst="rect">
            <a:avLst/>
          </a:prstGeom>
          <a:noFill/>
        </p:spPr>
        <p:txBody>
          <a:bodyPr wrap="square" rtlCol="0">
            <a:spAutoFit/>
          </a:bodyPr>
          <a:lstStyle/>
          <a:p>
            <a:pPr algn="ctr"/>
            <a:r>
              <a:rPr lang="en-GB" sz="5400" dirty="0">
                <a:latin typeface="Arial Rounded MT Bold" panose="020F0704030504030204" pitchFamily="34" charset="0"/>
              </a:rPr>
              <a:t>The black death rumbled on for nearly another</a:t>
            </a:r>
          </a:p>
          <a:p>
            <a:pPr algn="ctr"/>
            <a:r>
              <a:rPr lang="en-GB" sz="5400" dirty="0">
                <a:latin typeface="Arial Rounded MT Bold" panose="020F0704030504030204" pitchFamily="34" charset="0"/>
              </a:rPr>
              <a:t>300 years</a:t>
            </a:r>
          </a:p>
        </p:txBody>
      </p:sp>
    </p:spTree>
    <p:extLst>
      <p:ext uri="{BB962C8B-B14F-4D97-AF65-F5344CB8AC3E}">
        <p14:creationId xmlns:p14="http://schemas.microsoft.com/office/powerpoint/2010/main" val="18550448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1"/>
          </p:nvPr>
        </p:nvSpPr>
        <p:spPr/>
        <p:txBody>
          <a:bodyPr/>
          <a:lstStyle/>
          <a:p>
            <a:pPr marL="0" indent="0">
              <a:buFont typeface="Arial" panose="020B0604020202020204" pitchFamily="34" charset="0"/>
              <a:buNone/>
            </a:pPr>
            <a:endParaRPr lang="en-GB" altLang="en-US" sz="6000" dirty="0"/>
          </a:p>
          <a:p>
            <a:pPr marL="0" indent="0" algn="ctr">
              <a:buFont typeface="Arial" panose="020B0604020202020204" pitchFamily="34" charset="0"/>
              <a:buNone/>
            </a:pPr>
            <a:r>
              <a:rPr lang="en-GB" altLang="en-US" sz="6000" dirty="0">
                <a:latin typeface="Arial Rounded MT Bold" panose="020F0704030504030204" pitchFamily="34" charset="0"/>
              </a:rPr>
              <a:t>Inside Inkpen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1" y="1248031"/>
            <a:ext cx="8180173" cy="4524315"/>
          </a:xfrm>
          <a:prstGeom prst="rect">
            <a:avLst/>
          </a:prstGeom>
          <a:noFill/>
        </p:spPr>
        <p:txBody>
          <a:bodyPr wrap="square" rtlCol="0">
            <a:spAutoFit/>
          </a:bodyPr>
          <a:lstStyle/>
          <a:p>
            <a:pPr algn="ctr"/>
            <a:r>
              <a:rPr lang="en-GB" sz="4800" dirty="0">
                <a:latin typeface="Arial Rounded MT Bold" panose="020F0704030504030204" pitchFamily="34" charset="0"/>
              </a:rPr>
              <a:t>A small number of people (1100 – 1200) became trapped on this island – and they were Britain’s first settlers, Britain’s first communities.</a:t>
            </a:r>
          </a:p>
        </p:txBody>
      </p:sp>
    </p:spTree>
    <p:extLst>
      <p:ext uri="{BB962C8B-B14F-4D97-AF65-F5344CB8AC3E}">
        <p14:creationId xmlns:p14="http://schemas.microsoft.com/office/powerpoint/2010/main" val="37325335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838200" y="647700"/>
            <a:ext cx="10515600" cy="5529263"/>
          </a:xfrm>
        </p:spPr>
        <p:txBody>
          <a:bodyPr/>
          <a:lstStyle/>
          <a:p>
            <a:pPr marL="0" indent="0">
              <a:buFont typeface="Arial" panose="020B0604020202020204" pitchFamily="34" charset="0"/>
              <a:buNone/>
            </a:pPr>
            <a:r>
              <a:rPr lang="en-GB" altLang="en-US" b="1"/>
              <a:t>1547 Agnes Field</a:t>
            </a:r>
            <a:r>
              <a:rPr lang="en-GB" altLang="en-US"/>
              <a:t> inkpen brk archd berks will 10008 Will of agnes ffilde of inkpen In the name of god amen. The iii day of june the yere off our lord god M IIIII &amp; XLVII. I annes felde late wyfe off thomas felde off the pariche off inkepen &amp; in the dioc' off saru' howle off mynde &amp; good off rememberance mayde thys my last wyll &amp; testament in thys man' her' aft' folowyng. </a:t>
            </a:r>
            <a:r>
              <a:rPr lang="en-GB" altLang="en-US">
                <a:solidFill>
                  <a:srgbClr val="C00000"/>
                </a:solidFill>
              </a:rPr>
              <a:t>Fyrst i beqethe my sowle to almyghte god owr lade sanet mar' and to all the howle compene of hevyn </a:t>
            </a:r>
            <a:r>
              <a:rPr lang="en-GB" altLang="en-US"/>
              <a:t>&amp; my bode to be burred in the chyrche yarde off inkpen. Item i bequethe to the hed aut' ther viiid. Item to the mother chyrche off sar' iid also i bequeth to the rowde leyght to the sepulker leyght &amp; to the herse leyght iid a pece. Item i bequethe to evr' godchylde iid also i gyffe &amp; bequethe my howle mess' with appurtenance called hult and ii other mess'ys owne called serrens(?) liyng in inkpen grene and the other in hasylwyke aganys a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838200" y="723900"/>
            <a:ext cx="4279900" cy="4762500"/>
          </a:xfrm>
        </p:spPr>
        <p:txBody>
          <a:bodyPr/>
          <a:lstStyle/>
          <a:p>
            <a:pPr algn="ctr"/>
            <a:r>
              <a:rPr lang="en-GB" altLang="en-US" dirty="0">
                <a:latin typeface="Arial Rounded MT Bold" panose="020F0704030504030204" pitchFamily="34" charset="0"/>
              </a:rPr>
              <a:t>Parish Church Goods,</a:t>
            </a:r>
            <a:br>
              <a:rPr lang="en-GB" altLang="en-US" dirty="0">
                <a:latin typeface="Arial Rounded MT Bold" panose="020F0704030504030204" pitchFamily="34" charset="0"/>
              </a:rPr>
            </a:br>
            <a:r>
              <a:rPr lang="en-GB" altLang="en-US" dirty="0">
                <a:latin typeface="Arial Rounded MT Bold" panose="020F0704030504030204" pitchFamily="34" charset="0"/>
              </a:rPr>
              <a:t> Inkpen A D 1552</a:t>
            </a:r>
          </a:p>
        </p:txBody>
      </p:sp>
      <p:pic>
        <p:nvPicPr>
          <p:cNvPr id="849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689600" y="396875"/>
            <a:ext cx="5359400" cy="5961063"/>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838200" y="787567"/>
            <a:ext cx="10515600" cy="1031875"/>
          </a:xfrm>
        </p:spPr>
        <p:txBody>
          <a:bodyPr/>
          <a:lstStyle/>
          <a:p>
            <a:pPr algn="ctr"/>
            <a:r>
              <a:rPr lang="en-GB" altLang="en-US" sz="3600" b="1" dirty="0">
                <a:latin typeface="Arial Rounded MT Bold" panose="020F0704030504030204" pitchFamily="34" charset="0"/>
              </a:rPr>
              <a:t>Combe Gibbet erected in 1676 to hang George </a:t>
            </a:r>
            <a:r>
              <a:rPr lang="en-GB" altLang="en-US" sz="3600" b="1" dirty="0" err="1">
                <a:latin typeface="Arial Rounded MT Bold" panose="020F0704030504030204" pitchFamily="34" charset="0"/>
              </a:rPr>
              <a:t>Bromham</a:t>
            </a:r>
            <a:r>
              <a:rPr lang="en-GB" altLang="en-US" sz="3600" b="1" dirty="0">
                <a:latin typeface="Arial Rounded MT Bold" panose="020F0704030504030204" pitchFamily="34" charset="0"/>
              </a:rPr>
              <a:t> and Dorothy Newman</a:t>
            </a:r>
          </a:p>
        </p:txBody>
      </p:sp>
      <p:sp>
        <p:nvSpPr>
          <p:cNvPr id="86019" name="Content Placeholder 2"/>
          <p:cNvSpPr>
            <a:spLocks noGrp="1"/>
          </p:cNvSpPr>
          <p:nvPr>
            <p:ph idx="1"/>
          </p:nvPr>
        </p:nvSpPr>
        <p:spPr>
          <a:xfrm>
            <a:off x="838200" y="2298031"/>
            <a:ext cx="10515600" cy="3878931"/>
          </a:xfrm>
        </p:spPr>
        <p:txBody>
          <a:bodyPr/>
          <a:lstStyle/>
          <a:p>
            <a:pPr marL="0" indent="0">
              <a:buFont typeface="Arial" panose="020B0604020202020204" pitchFamily="34" charset="0"/>
              <a:buNone/>
            </a:pPr>
            <a:r>
              <a:rPr lang="en-GB" altLang="en-US" sz="2400" dirty="0"/>
              <a:t>The true facts however appear to be that there lived at Combe a labourer named George </a:t>
            </a:r>
            <a:r>
              <a:rPr lang="en-GB" altLang="en-US" sz="2400" dirty="0" err="1"/>
              <a:t>Bromham</a:t>
            </a:r>
            <a:r>
              <a:rPr lang="en-GB" altLang="en-US" sz="2400" dirty="0"/>
              <a:t>, a married man, and a woman Dorothy Newman, who had apparently formed an illicit association, and to further their plans decided to remove the man's wife Martha out of the way.</a:t>
            </a:r>
          </a:p>
          <a:p>
            <a:pPr marL="0" indent="0">
              <a:buFont typeface="Arial" panose="020B0604020202020204" pitchFamily="34" charset="0"/>
              <a:buNone/>
            </a:pPr>
            <a:r>
              <a:rPr lang="en-GB" altLang="en-US" sz="2400" dirty="0"/>
              <a:t>"They waylaid Mrs. </a:t>
            </a:r>
            <a:r>
              <a:rPr lang="en-GB" altLang="en-US" sz="2400" dirty="0" err="1"/>
              <a:t>Bromham</a:t>
            </a:r>
            <a:r>
              <a:rPr lang="en-GB" altLang="en-US" sz="2400" dirty="0"/>
              <a:t> and her son Robert close to where the gibbet now stands and beat them to death with staves."</a:t>
            </a:r>
          </a:p>
          <a:p>
            <a:pPr marL="0" indent="0">
              <a:buFont typeface="Arial" panose="020B0604020202020204" pitchFamily="34" charset="0"/>
              <a:buNone/>
            </a:pPr>
            <a:r>
              <a:rPr lang="en-GB" altLang="en-US" sz="2400" dirty="0"/>
              <a:t>"From extracts from the Western Circuit Gaol Book" . . . they were convicted at the Assizes "which began on 23rd February 1676 of the murder of Robert, son of George </a:t>
            </a:r>
            <a:r>
              <a:rPr lang="en-GB" altLang="en-US" sz="2400" dirty="0" err="1"/>
              <a:t>Bromham</a:t>
            </a:r>
            <a:r>
              <a:rPr lang="en-GB" altLang="en-US" sz="2400" dirty="0"/>
              <a:t> and of Martha, wife of said George </a:t>
            </a:r>
            <a:r>
              <a:rPr lang="en-GB" altLang="en-US" sz="2400" dirty="0" err="1"/>
              <a:t>Bromham</a:t>
            </a:r>
            <a:r>
              <a:rPr lang="en-GB" altLang="en-US" sz="2400" dirty="0"/>
              <a:t>, each with a "</a:t>
            </a:r>
            <a:r>
              <a:rPr lang="en-GB" altLang="en-US" sz="2400" dirty="0" err="1"/>
              <a:t>staffe</a:t>
            </a:r>
            <a:r>
              <a:rPr lang="en-GB" altLang="en-US" sz="2400" dirty="0"/>
              <a:t>", and were ordered to be hanged "in </a:t>
            </a:r>
            <a:r>
              <a:rPr lang="en-GB" altLang="en-US" sz="2400" dirty="0" err="1"/>
              <a:t>chaynes</a:t>
            </a:r>
            <a:r>
              <a:rPr lang="en-GB" altLang="en-US" sz="2400" dirty="0"/>
              <a:t> near the place of the murder".</a:t>
            </a:r>
          </a:p>
          <a:p>
            <a:pPr marL="0" indent="0">
              <a:buFont typeface="Arial" panose="020B0604020202020204" pitchFamily="34" charset="0"/>
              <a:buNone/>
            </a:pPr>
            <a:endParaRPr lang="en-GB"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ChangeArrowheads="1"/>
          </p:cNvSpPr>
          <p:nvPr>
            <p:ph idx="1"/>
          </p:nvPr>
        </p:nvSpPr>
        <p:spPr>
          <a:xfrm>
            <a:off x="800100" y="1790700"/>
            <a:ext cx="10579100" cy="31099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indent="0">
              <a:lnSpc>
                <a:spcPct val="100000"/>
              </a:lnSpc>
              <a:spcBef>
                <a:spcPct val="0"/>
              </a:spcBef>
              <a:buFont typeface="Arial" panose="020B0604020202020204" pitchFamily="34" charset="0"/>
              <a:buNone/>
            </a:pPr>
            <a:r>
              <a:rPr lang="en-GB" altLang="en-US" b="1">
                <a:latin typeface="Arial" panose="020B0604020202020204" pitchFamily="34" charset="0"/>
                <a:ea typeface="Times New Roman" panose="02020603050405020304" pitchFamily="18" charset="0"/>
                <a:cs typeface="Arial" panose="020B0604020202020204" pitchFamily="34" charset="0"/>
              </a:rPr>
              <a:t>1683 henry hunt inkpen brk PCC will 6668</a:t>
            </a:r>
            <a:r>
              <a:rPr lang="en-GB" altLang="en-US">
                <a:latin typeface="Arial" panose="020B0604020202020204" pitchFamily="34" charset="0"/>
                <a:ea typeface="Times New Roman" panose="02020603050405020304" pitchFamily="18" charset="0"/>
                <a:cs typeface="Arial" panose="020B0604020202020204" pitchFamily="34" charset="0"/>
              </a:rPr>
              <a:t> Will of henry robinson alias hunt of inkpen victualler To my dau mary bartlett £5 and to mary her dau £5 and henry her son £5. To mary robinson als hunt my grandchild £10 and to william her brother £4…..</a:t>
            </a:r>
            <a:r>
              <a:rPr lang="en-GB" altLang="en-US">
                <a:ea typeface="Times New Roman" panose="02020603050405020304" pitchFamily="18" charset="0"/>
                <a:cs typeface="Arial" panose="020B0604020202020204" pitchFamily="34" charset="0"/>
              </a:rPr>
              <a:t> </a:t>
            </a:r>
            <a:r>
              <a:rPr lang="en-GB" altLang="en-US">
                <a:solidFill>
                  <a:srgbClr val="FF0000"/>
                </a:solidFill>
                <a:ea typeface="Times New Roman" panose="02020603050405020304" pitchFamily="18" charset="0"/>
                <a:cs typeface="Arial" panose="020B0604020202020204" pitchFamily="34" charset="0"/>
              </a:rPr>
              <a:t>My wife to have all the household goods in the room called the parlour for her life.</a:t>
            </a:r>
            <a:r>
              <a:rPr lang="en-GB" altLang="en-US">
                <a:ea typeface="Times New Roman" panose="02020603050405020304" pitchFamily="18" charset="0"/>
                <a:cs typeface="Arial" panose="020B0604020202020204" pitchFamily="34" charset="0"/>
              </a:rPr>
              <a:t> The residue to my wife who is sole executrix. Mark of the testator. Dated 2 mar 1680.</a:t>
            </a:r>
            <a:r>
              <a:rPr lang="en-GB" altLang="en-US">
                <a:latin typeface="Arial" panose="020B0604020202020204" pitchFamily="34" charset="0"/>
                <a:ea typeface="Times New Roman" panose="02020603050405020304" pitchFamily="18" charset="0"/>
                <a:cs typeface="Arial" panose="020B0604020202020204" pitchFamily="34" charset="0"/>
              </a:rPr>
              <a:t>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838200" y="985838"/>
            <a:ext cx="10515600" cy="1325562"/>
          </a:xfrm>
        </p:spPr>
        <p:txBody>
          <a:bodyPr/>
          <a:lstStyle/>
          <a:p>
            <a:r>
              <a:rPr lang="en-GB" altLang="en-US" sz="3600" b="1" dirty="0">
                <a:latin typeface="Arial Rounded MT Bold" panose="020F0704030504030204" pitchFamily="34" charset="0"/>
              </a:rPr>
              <a:t>Inkpen House, (also known as The Old Rectory, Inkpen), Newbury, England</a:t>
            </a:r>
            <a:br>
              <a:rPr lang="en-GB" altLang="en-US" sz="3600" b="1" dirty="0"/>
            </a:br>
            <a:endParaRPr lang="en-GB" altLang="en-US" sz="3600" dirty="0"/>
          </a:p>
        </p:txBody>
      </p:sp>
      <p:sp>
        <p:nvSpPr>
          <p:cNvPr id="88067" name="Content Placeholder 2"/>
          <p:cNvSpPr>
            <a:spLocks noGrp="1"/>
          </p:cNvSpPr>
          <p:nvPr>
            <p:ph idx="1"/>
          </p:nvPr>
        </p:nvSpPr>
        <p:spPr>
          <a:xfrm>
            <a:off x="838200" y="2311400"/>
            <a:ext cx="10515600" cy="3568700"/>
          </a:xfrm>
        </p:spPr>
        <p:txBody>
          <a:bodyPr/>
          <a:lstStyle/>
          <a:p>
            <a:pPr marL="0" indent="0">
              <a:buFont typeface="Arial" panose="020B0604020202020204" pitchFamily="34" charset="0"/>
              <a:buNone/>
            </a:pPr>
            <a:r>
              <a:rPr lang="en-GB" altLang="en-US"/>
              <a:t>This site has a late-17th or early-18th century formal garden covering about 1.5 hectares.</a:t>
            </a:r>
            <a:endParaRPr lang="en-GB" altLang="en-US" sz="2400" b="1"/>
          </a:p>
          <a:p>
            <a:pPr marL="0" indent="0">
              <a:buFont typeface="Arial" panose="020B0604020202020204" pitchFamily="34" charset="0"/>
              <a:buNone/>
            </a:pPr>
            <a:endParaRPr lang="en-GB" altLang="en-US"/>
          </a:p>
          <a:p>
            <a:pPr marL="0" indent="0">
              <a:buFont typeface="Arial" panose="020B0604020202020204" pitchFamily="34" charset="0"/>
              <a:buNone/>
            </a:pPr>
            <a:r>
              <a:rPr lang="en-GB" altLang="en-US"/>
              <a:t>The present house was built between 1690 and 1710, possibly by Dr Colwell Brickenden, who appears to have been the creator of the formal garden at Inkpen. The garden was probably replanted in the 19th century and was restored in the 20th century.</a:t>
            </a:r>
          </a:p>
          <a:p>
            <a:pPr marL="0" indent="0">
              <a:buFont typeface="Arial" panose="020B0604020202020204" pitchFamily="34" charset="0"/>
              <a:buNone/>
            </a:pPr>
            <a:endParaRPr lang="en-GB" alt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1"/>
          </p:nvPr>
        </p:nvSpPr>
        <p:spPr/>
        <p:txBody>
          <a:bodyPr/>
          <a:lstStyle/>
          <a:p>
            <a:pPr marL="0" indent="0">
              <a:buFont typeface="Arial" panose="020B0604020202020204" pitchFamily="34" charset="0"/>
              <a:buNone/>
            </a:pPr>
            <a:endParaRPr lang="en-GB" altLang="en-US" sz="6000" dirty="0"/>
          </a:p>
          <a:p>
            <a:pPr marL="0" indent="0" algn="ctr">
              <a:buFont typeface="Arial" panose="020B0604020202020204" pitchFamily="34" charset="0"/>
              <a:buNone/>
            </a:pPr>
            <a:r>
              <a:rPr lang="en-GB" altLang="en-US" sz="6000" dirty="0">
                <a:latin typeface="Arial Rounded MT Bold" panose="020F0704030504030204" pitchFamily="34" charset="0"/>
              </a:rPr>
              <a:t>Industrial Revolution</a:t>
            </a:r>
          </a:p>
          <a:p>
            <a:pPr marL="0" indent="0" algn="ctr">
              <a:buFont typeface="Arial" panose="020B0604020202020204" pitchFamily="34" charset="0"/>
              <a:buNone/>
            </a:pPr>
            <a:r>
              <a:rPr lang="en-GB" altLang="en-US" sz="6000" dirty="0">
                <a:latin typeface="Arial Rounded MT Bold" panose="020F0704030504030204" pitchFamily="34" charset="0"/>
              </a:rPr>
              <a:t>in and around Inkpen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104" y="359969"/>
            <a:ext cx="3741211" cy="6100011"/>
          </a:xfrm>
          <a:prstGeom prst="rect">
            <a:avLst/>
          </a:prstGeom>
        </p:spPr>
      </p:pic>
      <p:sp>
        <p:nvSpPr>
          <p:cNvPr id="5" name="TextBox 4"/>
          <p:cNvSpPr txBox="1"/>
          <p:nvPr/>
        </p:nvSpPr>
        <p:spPr>
          <a:xfrm>
            <a:off x="5733535" y="962526"/>
            <a:ext cx="5780686" cy="1754326"/>
          </a:xfrm>
          <a:prstGeom prst="rect">
            <a:avLst/>
          </a:prstGeom>
          <a:noFill/>
        </p:spPr>
        <p:txBody>
          <a:bodyPr wrap="square" rtlCol="0">
            <a:spAutoFit/>
          </a:bodyPr>
          <a:lstStyle/>
          <a:p>
            <a:r>
              <a:rPr lang="en-GB" sz="3600" dirty="0">
                <a:latin typeface="Arial Rounded MT Bold" panose="020F0704030504030204" pitchFamily="34" charset="0"/>
              </a:rPr>
              <a:t>Jethro </a:t>
            </a:r>
            <a:r>
              <a:rPr lang="en-GB" sz="3600" dirty="0" err="1">
                <a:latin typeface="Arial Rounded MT Bold" panose="020F0704030504030204" pitchFamily="34" charset="0"/>
              </a:rPr>
              <a:t>Tull</a:t>
            </a:r>
            <a:endParaRPr lang="en-GB" sz="3600" dirty="0">
              <a:latin typeface="Arial Rounded MT Bold" panose="020F0704030504030204" pitchFamily="34" charset="0"/>
            </a:endParaRPr>
          </a:p>
          <a:p>
            <a:r>
              <a:rPr lang="en-GB" sz="3600" dirty="0">
                <a:latin typeface="Arial Rounded MT Bold" panose="020F0704030504030204" pitchFamily="34" charset="0"/>
              </a:rPr>
              <a:t>1674 – 21 February 1741,</a:t>
            </a:r>
          </a:p>
          <a:p>
            <a:r>
              <a:rPr lang="en-GB" sz="3600" dirty="0">
                <a:latin typeface="Arial Rounded MT Bold" panose="020F0704030504030204" pitchFamily="34" charset="0"/>
              </a:rPr>
              <a:t>died at Prosperous Farm</a:t>
            </a:r>
          </a:p>
        </p:txBody>
      </p:sp>
    </p:spTree>
    <p:extLst>
      <p:ext uri="{BB962C8B-B14F-4D97-AF65-F5344CB8AC3E}">
        <p14:creationId xmlns:p14="http://schemas.microsoft.com/office/powerpoint/2010/main" val="30135897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557" y="502387"/>
            <a:ext cx="6920669" cy="5824272"/>
          </a:xfrm>
          <a:prstGeom prst="rect">
            <a:avLst/>
          </a:prstGeom>
        </p:spPr>
      </p:pic>
    </p:spTree>
    <p:extLst>
      <p:ext uri="{BB962C8B-B14F-4D97-AF65-F5344CB8AC3E}">
        <p14:creationId xmlns:p14="http://schemas.microsoft.com/office/powerpoint/2010/main" val="28383077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10" y="1118937"/>
            <a:ext cx="8651660" cy="4619106"/>
          </a:xfrm>
          <a:prstGeom prst="rect">
            <a:avLst/>
          </a:prstGeom>
        </p:spPr>
      </p:pic>
    </p:spTree>
    <p:extLst>
      <p:ext uri="{BB962C8B-B14F-4D97-AF65-F5344CB8AC3E}">
        <p14:creationId xmlns:p14="http://schemas.microsoft.com/office/powerpoint/2010/main" val="37873769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434" y="395538"/>
            <a:ext cx="4762500" cy="6115050"/>
          </a:xfrm>
          <a:prstGeom prst="rect">
            <a:avLst/>
          </a:prstGeom>
        </p:spPr>
      </p:pic>
    </p:spTree>
    <p:extLst>
      <p:ext uri="{BB962C8B-B14F-4D97-AF65-F5344CB8AC3E}">
        <p14:creationId xmlns:p14="http://schemas.microsoft.com/office/powerpoint/2010/main" val="2988580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68325"/>
            <a:ext cx="10515600" cy="1099837"/>
          </a:xfrm>
        </p:spPr>
        <p:txBody>
          <a:bodyPr rtlCol="0">
            <a:normAutofit fontScale="90000"/>
          </a:bodyPr>
          <a:lstStyle/>
          <a:p>
            <a:pPr algn="ctr" eaLnBrk="1" fontAlgn="auto" hangingPunct="1">
              <a:spcAft>
                <a:spcPts val="0"/>
              </a:spcAft>
              <a:defRPr/>
            </a:pPr>
            <a:r>
              <a:rPr lang="en-GB" dirty="0">
                <a:latin typeface="Arial Rounded MT Bold" panose="020F0704030504030204" pitchFamily="34" charset="0"/>
              </a:rPr>
              <a:t>Thatcham - Continuous Settlement for the last 9700 years</a:t>
            </a:r>
          </a:p>
        </p:txBody>
      </p:sp>
      <p:pic>
        <p:nvPicPr>
          <p:cNvPr id="122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770063"/>
            <a:ext cx="10412412"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95" y="1772037"/>
            <a:ext cx="10058400" cy="3825854"/>
          </a:xfrm>
          <a:prstGeom prst="rect">
            <a:avLst/>
          </a:prstGeom>
        </p:spPr>
      </p:pic>
    </p:spTree>
    <p:extLst>
      <p:ext uri="{BB962C8B-B14F-4D97-AF65-F5344CB8AC3E}">
        <p14:creationId xmlns:p14="http://schemas.microsoft.com/office/powerpoint/2010/main" val="21364700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414" y="259490"/>
            <a:ext cx="6505645" cy="6314303"/>
          </a:xfrm>
          <a:prstGeom prst="rect">
            <a:avLst/>
          </a:prstGeom>
        </p:spPr>
      </p:pic>
    </p:spTree>
    <p:extLst>
      <p:ext uri="{BB962C8B-B14F-4D97-AF65-F5344CB8AC3E}">
        <p14:creationId xmlns:p14="http://schemas.microsoft.com/office/powerpoint/2010/main" val="16063312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6249" y="864973"/>
            <a:ext cx="9774195" cy="5786199"/>
          </a:xfrm>
          <a:prstGeom prst="rect">
            <a:avLst/>
          </a:prstGeom>
          <a:noFill/>
        </p:spPr>
        <p:txBody>
          <a:bodyPr wrap="square" rtlCol="0">
            <a:spAutoFit/>
          </a:bodyPr>
          <a:lstStyle/>
          <a:p>
            <a:r>
              <a:rPr lang="en-GB" altLang="en-US" sz="3200" dirty="0">
                <a:latin typeface="Arial Rounded MT Bold" panose="020F0704030504030204" pitchFamily="34" charset="0"/>
              </a:rPr>
              <a:t>By the time King George III came to the throne in 1760 and, later, re-established Windsor Castle's importance as the chief royal residence, the commercial emphasis in Berkshire had changed.</a:t>
            </a:r>
          </a:p>
          <a:p>
            <a:endParaRPr lang="en-GB" altLang="en-US" sz="3200" dirty="0">
              <a:latin typeface="Arial Rounded MT Bold" panose="020F0704030504030204" pitchFamily="34" charset="0"/>
            </a:endParaRPr>
          </a:p>
          <a:p>
            <a:r>
              <a:rPr lang="en-GB" altLang="en-US" sz="3200" dirty="0">
                <a:latin typeface="Arial Rounded MT Bold" panose="020F0704030504030204" pitchFamily="34" charset="0"/>
              </a:rPr>
              <a:t>Berkshire trade of all kinds received a boost from the canal-building 'mania' which saw a </a:t>
            </a:r>
            <a:r>
              <a:rPr lang="en-GB" altLang="en-US" sz="3200" b="1" dirty="0">
                <a:latin typeface="Arial Rounded MT Bold" panose="020F0704030504030204" pitchFamily="34" charset="0"/>
              </a:rPr>
              <a:t>canal linking Newbury and </a:t>
            </a:r>
            <a:r>
              <a:rPr lang="en-GB" altLang="en-US" sz="3200" b="1" dirty="0" err="1">
                <a:latin typeface="Arial Rounded MT Bold" panose="020F0704030504030204" pitchFamily="34" charset="0"/>
              </a:rPr>
              <a:t>Kintbury</a:t>
            </a:r>
            <a:r>
              <a:rPr lang="en-GB" altLang="en-US" sz="3200" b="1" dirty="0">
                <a:latin typeface="Arial Rounded MT Bold" panose="020F0704030504030204" pitchFamily="34" charset="0"/>
              </a:rPr>
              <a:t> by 1810</a:t>
            </a:r>
            <a:r>
              <a:rPr lang="en-GB" altLang="en-US" sz="3200" dirty="0">
                <a:latin typeface="Arial Rounded MT Bold" panose="020F0704030504030204" pitchFamily="34" charset="0"/>
              </a:rPr>
              <a:t>; by 1818, this canal carried over 200 boats, including seventy barges loaded with up to 60 tons of goods.</a:t>
            </a:r>
          </a:p>
          <a:p>
            <a:endParaRPr lang="en-GB" dirty="0"/>
          </a:p>
        </p:txBody>
      </p:sp>
    </p:spTree>
    <p:extLst>
      <p:ext uri="{BB962C8B-B14F-4D97-AF65-F5344CB8AC3E}">
        <p14:creationId xmlns:p14="http://schemas.microsoft.com/office/powerpoint/2010/main" val="25830571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3063" y="204538"/>
            <a:ext cx="4872883" cy="6497178"/>
          </a:xfrm>
        </p:spPr>
      </p:pic>
    </p:spTree>
    <p:extLst>
      <p:ext uri="{BB962C8B-B14F-4D97-AF65-F5344CB8AC3E}">
        <p14:creationId xmlns:p14="http://schemas.microsoft.com/office/powerpoint/2010/main" val="33092320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848" y="642551"/>
            <a:ext cx="10876005" cy="5534413"/>
          </a:xfrm>
        </p:spPr>
        <p:txBody>
          <a:bodyPr/>
          <a:lstStyle/>
          <a:p>
            <a:pPr marL="0" indent="0">
              <a:buNone/>
            </a:pPr>
            <a:r>
              <a:rPr lang="en-GB" sz="2400" dirty="0">
                <a:latin typeface="Arial Rounded MT Bold" panose="020F0704030504030204" pitchFamily="34" charset="0"/>
              </a:rPr>
              <a:t>On 17 April 1794 the Kennet and Avon Canal Act received the Royal Assent and construction began. The Newbury to Hungerford section was completed in 1798, and was extended to Great </a:t>
            </a:r>
            <a:r>
              <a:rPr lang="en-GB" sz="2400" dirty="0" err="1">
                <a:latin typeface="Arial Rounded MT Bold" panose="020F0704030504030204" pitchFamily="34" charset="0"/>
              </a:rPr>
              <a:t>Bedwyn</a:t>
            </a:r>
            <a:r>
              <a:rPr lang="en-GB" sz="2400" dirty="0">
                <a:latin typeface="Arial Rounded MT Bold" panose="020F0704030504030204" pitchFamily="34" charset="0"/>
              </a:rPr>
              <a:t> in 1799. The section from Bath to </a:t>
            </a:r>
            <a:r>
              <a:rPr lang="en-GB" sz="2400" dirty="0" err="1">
                <a:latin typeface="Arial Rounded MT Bold" panose="020F0704030504030204" pitchFamily="34" charset="0"/>
              </a:rPr>
              <a:t>Foxhangers</a:t>
            </a:r>
            <a:r>
              <a:rPr lang="en-GB" sz="2400" dirty="0">
                <a:latin typeface="Arial Rounded MT Bold" panose="020F0704030504030204" pitchFamily="34" charset="0"/>
              </a:rPr>
              <a:t> was finished in 1804, and Devizes Locks were completed in 1810. </a:t>
            </a:r>
          </a:p>
          <a:p>
            <a:pPr marL="0" indent="0">
              <a:buNone/>
            </a:pPr>
            <a:r>
              <a:rPr lang="en-GB" sz="2400" dirty="0">
                <a:latin typeface="Arial Rounded MT Bold" panose="020F0704030504030204" pitchFamily="34" charset="0"/>
              </a:rPr>
              <a:t>The rate of carriage per ton from London to Bath was £2 9s 6d, which compared well with carriage by road, at £6 3s to £7 per ton</a:t>
            </a:r>
          </a:p>
          <a:p>
            <a:pPr marL="0" indent="0">
              <a:buNone/>
            </a:pPr>
            <a:r>
              <a:rPr lang="en-GB" sz="2400" dirty="0">
                <a:latin typeface="Arial Rounded MT Bold" panose="020F0704030504030204" pitchFamily="34" charset="0"/>
              </a:rPr>
              <a:t>The horse which moved 1 ton on land could pull 30 tons or more in a floating barge. </a:t>
            </a:r>
          </a:p>
          <a:p>
            <a:pPr marL="0" indent="0">
              <a:buNone/>
            </a:pPr>
            <a:r>
              <a:rPr lang="en-GB" sz="2400" dirty="0">
                <a:latin typeface="Arial Rounded MT Bold" panose="020F0704030504030204" pitchFamily="34" charset="0"/>
              </a:rPr>
              <a:t>The opening of the Great Western Railway in 1841 removed much of the canal's traffic, even though the canal company lowered tariffs. In 1852 the railway company took over the canal's operation, levying high tolls at every toll point and reducing the amount spent on maintenance.</a:t>
            </a:r>
          </a:p>
          <a:p>
            <a:pPr marL="0" indent="0">
              <a:buNone/>
            </a:pPr>
            <a:r>
              <a:rPr lang="en-GB" sz="2400" dirty="0">
                <a:latin typeface="Arial Rounded MT Bold" panose="020F0704030504030204" pitchFamily="34" charset="0"/>
              </a:rPr>
              <a:t>In 1877 the canal recorded a deficit of £1,920 and never subsequently made any profit</a:t>
            </a:r>
          </a:p>
        </p:txBody>
      </p:sp>
    </p:spTree>
    <p:extLst>
      <p:ext uri="{BB962C8B-B14F-4D97-AF65-F5344CB8AC3E}">
        <p14:creationId xmlns:p14="http://schemas.microsoft.com/office/powerpoint/2010/main" val="6449735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911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3463" y="504825"/>
            <a:ext cx="4198937" cy="5913438"/>
          </a:xfrm>
        </p:spPr>
      </p:pic>
      <p:pic>
        <p:nvPicPr>
          <p:cNvPr id="911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890588"/>
            <a:ext cx="6475413"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0115" name="Content Placeholder 2"/>
          <p:cNvSpPr>
            <a:spLocks noGrp="1"/>
          </p:cNvSpPr>
          <p:nvPr>
            <p:ph idx="1"/>
          </p:nvPr>
        </p:nvSpPr>
        <p:spPr>
          <a:xfrm>
            <a:off x="531341" y="481914"/>
            <a:ext cx="11219935" cy="6116594"/>
          </a:xfrm>
        </p:spPr>
        <p:txBody>
          <a:bodyPr/>
          <a:lstStyle/>
          <a:p>
            <a:pPr marL="0" indent="0">
              <a:buFont typeface="Arial" panose="020B0604020202020204" pitchFamily="34" charset="0"/>
              <a:buNone/>
            </a:pPr>
            <a:r>
              <a:rPr lang="en-GB" altLang="en-US" sz="3200" b="1" dirty="0">
                <a:latin typeface="Arial Rounded MT Bold" panose="020F0704030504030204" pitchFamily="34" charset="0"/>
              </a:rPr>
              <a:t>Bad harvests, the scarcity of corn, the depressing of wages, unemployment and bankruptcies made much of the 19th century a turbulent time in Berkshire.</a:t>
            </a:r>
          </a:p>
          <a:p>
            <a:pPr marL="0" indent="0">
              <a:buFont typeface="Arial" panose="020B0604020202020204" pitchFamily="34" charset="0"/>
              <a:buNone/>
            </a:pPr>
            <a:r>
              <a:rPr lang="en-GB" altLang="en-US" sz="3200" b="1" dirty="0">
                <a:latin typeface="Arial Rounded MT Bold" panose="020F0704030504030204" pitchFamily="34" charset="0"/>
              </a:rPr>
              <a:t>Mechanisation and the Enclosures Acts deprived many agricultural workers of their living. </a:t>
            </a:r>
            <a:r>
              <a:rPr lang="en-GB" altLang="en-US" sz="3200" dirty="0">
                <a:latin typeface="Arial Rounded MT Bold" panose="020F0704030504030204" pitchFamily="34" charset="0"/>
              </a:rPr>
              <a:t>November 22 1830 saw </a:t>
            </a:r>
            <a:r>
              <a:rPr lang="en-GB" altLang="en-US" sz="3200" dirty="0" err="1">
                <a:latin typeface="Arial Rounded MT Bold" panose="020F0704030504030204" pitchFamily="34" charset="0"/>
              </a:rPr>
              <a:t>the"Kintbury</a:t>
            </a:r>
            <a:r>
              <a:rPr lang="en-GB" altLang="en-US" sz="3200" dirty="0">
                <a:latin typeface="Arial Rounded MT Bold" panose="020F0704030504030204" pitchFamily="34" charset="0"/>
              </a:rPr>
              <a:t> Riots“. 500 rioters, known as the </a:t>
            </a:r>
            <a:r>
              <a:rPr lang="en-GB" altLang="en-US" sz="3200" dirty="0" err="1">
                <a:latin typeface="Arial Rounded MT Bold" panose="020F0704030504030204" pitchFamily="34" charset="0"/>
              </a:rPr>
              <a:t>Kintbury</a:t>
            </a:r>
            <a:r>
              <a:rPr lang="en-GB" altLang="en-US" sz="3200" dirty="0">
                <a:latin typeface="Arial Rounded MT Bold" panose="020F0704030504030204" pitchFamily="34" charset="0"/>
              </a:rPr>
              <a:t> Mob, pillaged Inkpen, </a:t>
            </a:r>
            <a:r>
              <a:rPr lang="en-GB" altLang="en-US" sz="3200" dirty="0" err="1">
                <a:latin typeface="Arial Rounded MT Bold" panose="020F0704030504030204" pitchFamily="34" charset="0"/>
              </a:rPr>
              <a:t>Hamstead</a:t>
            </a:r>
            <a:r>
              <a:rPr lang="en-GB" altLang="en-US" sz="3200" dirty="0">
                <a:latin typeface="Arial Rounded MT Bold" panose="020F0704030504030204" pitchFamily="34" charset="0"/>
              </a:rPr>
              <a:t> Marshall and West </a:t>
            </a:r>
            <a:r>
              <a:rPr lang="en-GB" altLang="en-US" sz="3200" dirty="0" err="1">
                <a:latin typeface="Arial Rounded MT Bold" panose="020F0704030504030204" pitchFamily="34" charset="0"/>
              </a:rPr>
              <a:t>Woodhay</a:t>
            </a:r>
            <a:r>
              <a:rPr lang="en-GB" altLang="en-US" sz="3200" dirty="0">
                <a:latin typeface="Arial Rounded MT Bold" panose="020F0704030504030204" pitchFamily="34" charset="0"/>
              </a:rPr>
              <a:t> armed with hammers and bludgeons. One protester, William Winterbourne, was subsequently executed while forty-five others were transported to Australia.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38200" y="479425"/>
            <a:ext cx="10515600" cy="587375"/>
          </a:xfrm>
        </p:spPr>
        <p:txBody>
          <a:bodyPr/>
          <a:lstStyle/>
          <a:p>
            <a:pPr algn="ctr"/>
            <a:r>
              <a:rPr lang="en-GB" altLang="en-US" sz="3600" dirty="0" err="1">
                <a:latin typeface="Arial Rounded MT Bold" panose="020F0704030504030204" pitchFamily="34" charset="0"/>
              </a:rPr>
              <a:t>Kintbury</a:t>
            </a:r>
            <a:r>
              <a:rPr lang="en-GB" altLang="en-US" sz="3600" dirty="0">
                <a:latin typeface="Arial Rounded MT Bold" panose="020F0704030504030204" pitchFamily="34" charset="0"/>
              </a:rPr>
              <a:t> Riots.</a:t>
            </a:r>
          </a:p>
        </p:txBody>
      </p:sp>
      <p:pic>
        <p:nvPicPr>
          <p:cNvPr id="931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36830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43300"/>
            <a:ext cx="38417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727200"/>
            <a:ext cx="642461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232" y="778437"/>
            <a:ext cx="8614610" cy="5412846"/>
          </a:xfrm>
          <a:prstGeom prst="rect">
            <a:avLst/>
          </a:prstGeom>
        </p:spPr>
      </p:pic>
    </p:spTree>
    <p:extLst>
      <p:ext uri="{BB962C8B-B14F-4D97-AF65-F5344CB8AC3E}">
        <p14:creationId xmlns:p14="http://schemas.microsoft.com/office/powerpoint/2010/main" val="41831248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125" y="1151182"/>
            <a:ext cx="7459579" cy="4811428"/>
          </a:xfrm>
          <a:prstGeom prst="rect">
            <a:avLst/>
          </a:prstGeom>
        </p:spPr>
      </p:pic>
    </p:spTree>
    <p:extLst>
      <p:ext uri="{BB962C8B-B14F-4D97-AF65-F5344CB8AC3E}">
        <p14:creationId xmlns:p14="http://schemas.microsoft.com/office/powerpoint/2010/main" val="22726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2711" y="904443"/>
            <a:ext cx="10826578" cy="1625721"/>
          </a:xfrm>
        </p:spPr>
        <p:txBody>
          <a:bodyPr/>
          <a:lstStyle/>
          <a:p>
            <a:r>
              <a:rPr lang="en-GB" dirty="0">
                <a:latin typeface="Arial Rounded MT Bold" panose="020F0704030504030204" pitchFamily="34" charset="0"/>
              </a:rPr>
              <a:t>Britain's oldest settlement is Amesbury </a:t>
            </a:r>
            <a:r>
              <a:rPr lang="en-GB" u="sng" dirty="0">
                <a:latin typeface="Arial Rounded MT Bold" panose="020F0704030504030204" pitchFamily="34" charset="0"/>
              </a:rPr>
              <a:t>not Thatcham</a:t>
            </a:r>
            <a:r>
              <a:rPr lang="en-GB" dirty="0">
                <a:latin typeface="Arial Rounded MT Bold" panose="020F0704030504030204" pitchFamily="34" charset="0"/>
              </a:rPr>
              <a:t>, say scientists</a:t>
            </a:r>
          </a:p>
        </p:txBody>
      </p:sp>
      <p:sp>
        <p:nvSpPr>
          <p:cNvPr id="3" name="Content Placeholder 2"/>
          <p:cNvSpPr>
            <a:spLocks noGrp="1"/>
          </p:cNvSpPr>
          <p:nvPr>
            <p:ph idx="1"/>
          </p:nvPr>
        </p:nvSpPr>
        <p:spPr>
          <a:xfrm>
            <a:off x="838200" y="2789499"/>
            <a:ext cx="10515600" cy="3387464"/>
          </a:xfrm>
        </p:spPr>
        <p:txBody>
          <a:bodyPr/>
          <a:lstStyle/>
          <a:p>
            <a:r>
              <a:rPr lang="en-GB" b="1" dirty="0">
                <a:latin typeface="Arial Rounded MT Bold" panose="020F0704030504030204" pitchFamily="34" charset="0"/>
              </a:rPr>
              <a:t>A Wiltshire town has been confirmed as the longest continuous settlement in the United Kingdom.</a:t>
            </a:r>
          </a:p>
          <a:p>
            <a:r>
              <a:rPr lang="en-GB" dirty="0">
                <a:latin typeface="Arial Rounded MT Bold" panose="020F0704030504030204" pitchFamily="34" charset="0"/>
              </a:rPr>
              <a:t>Amesbury area has been continually occupied for 10,820 years.</a:t>
            </a:r>
          </a:p>
          <a:p>
            <a:r>
              <a:rPr lang="en-GB" dirty="0">
                <a:latin typeface="Arial Rounded MT Bold" panose="020F0704030504030204" pitchFamily="34" charset="0"/>
              </a:rPr>
              <a:t>The news was confirmed following an archaeological dig which also unearthed evidence of frogs' legs being eaten in Britain 8,000 years before France.</a:t>
            </a:r>
          </a:p>
          <a:p>
            <a:endParaRPr lang="en-GB" dirty="0"/>
          </a:p>
        </p:txBody>
      </p:sp>
    </p:spTree>
    <p:extLst>
      <p:ext uri="{BB962C8B-B14F-4D97-AF65-F5344CB8AC3E}">
        <p14:creationId xmlns:p14="http://schemas.microsoft.com/office/powerpoint/2010/main" val="10262115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837" y="669217"/>
            <a:ext cx="10859530" cy="5558588"/>
          </a:xfrm>
        </p:spPr>
        <p:txBody>
          <a:bodyPr/>
          <a:lstStyle/>
          <a:p>
            <a:r>
              <a:rPr lang="en-GB" dirty="0">
                <a:latin typeface="Arial Rounded MT Bold" panose="020F0704030504030204" pitchFamily="34" charset="0"/>
              </a:rPr>
              <a:t>Transport changed very quickly in the period 1700-1900 as a result of an increased need for better methods of moving goods, new technologies and large scale investment in the countries infra-structure (communications network).</a:t>
            </a:r>
          </a:p>
          <a:p>
            <a:endParaRPr lang="en-GB" sz="1100" dirty="0">
              <a:latin typeface="Arial Rounded MT Bold" panose="020F0704030504030204" pitchFamily="34" charset="0"/>
            </a:endParaRPr>
          </a:p>
          <a:p>
            <a:r>
              <a:rPr lang="en-GB" dirty="0">
                <a:latin typeface="Arial Rounded MT Bold" panose="020F0704030504030204" pitchFamily="34" charset="0"/>
              </a:rPr>
              <a:t>The changes came in several stages. First Roads were improved, then Canals were built and finally the Railway was developed. Each change had an impact upon life in the country, each shortened travel times over longer distances and each enabled industrialists to seek new markets in previously out of reach areas of the country. Likewise they enabled more raw materials and goods to be shipped to and from factories, providing further impetus to the industrial age.</a:t>
            </a:r>
          </a:p>
          <a:p>
            <a:endParaRPr lang="en-GB" dirty="0"/>
          </a:p>
        </p:txBody>
      </p:sp>
    </p:spTree>
    <p:extLst>
      <p:ext uri="{BB962C8B-B14F-4D97-AF65-F5344CB8AC3E}">
        <p14:creationId xmlns:p14="http://schemas.microsoft.com/office/powerpoint/2010/main" val="188468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3513" y="2335427"/>
            <a:ext cx="8254314" cy="2400657"/>
          </a:xfrm>
          <a:prstGeom prst="rect">
            <a:avLst/>
          </a:prstGeom>
          <a:noFill/>
        </p:spPr>
        <p:txBody>
          <a:bodyPr wrap="square" rtlCol="0">
            <a:spAutoFit/>
          </a:bodyPr>
          <a:lstStyle/>
          <a:p>
            <a:pPr algn="ctr"/>
            <a:r>
              <a:rPr lang="en-GB" altLang="en-US" sz="4400" dirty="0">
                <a:latin typeface="Arial Rounded MT Bold" panose="020F0704030504030204" pitchFamily="34" charset="0"/>
              </a:rPr>
              <a:t>By 1870, the use of canals for trade was virtually wiped out by the railways.</a:t>
            </a:r>
          </a:p>
          <a:p>
            <a:endParaRPr lang="en-GB" dirty="0"/>
          </a:p>
        </p:txBody>
      </p:sp>
    </p:spTree>
    <p:extLst>
      <p:ext uri="{BB962C8B-B14F-4D97-AF65-F5344CB8AC3E}">
        <p14:creationId xmlns:p14="http://schemas.microsoft.com/office/powerpoint/2010/main" val="18153333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368" y="938516"/>
            <a:ext cx="7844590" cy="5046687"/>
          </a:xfrm>
          <a:prstGeom prst="rect">
            <a:avLst/>
          </a:prstGeom>
        </p:spPr>
      </p:pic>
    </p:spTree>
    <p:extLst>
      <p:ext uri="{BB962C8B-B14F-4D97-AF65-F5344CB8AC3E}">
        <p14:creationId xmlns:p14="http://schemas.microsoft.com/office/powerpoint/2010/main" val="12438919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2137" y="402000"/>
            <a:ext cx="3922295" cy="6319765"/>
          </a:xfrm>
        </p:spPr>
      </p:pic>
    </p:spTree>
    <p:extLst>
      <p:ext uri="{BB962C8B-B14F-4D97-AF65-F5344CB8AC3E}">
        <p14:creationId xmlns:p14="http://schemas.microsoft.com/office/powerpoint/2010/main" val="10063530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39252" y="755809"/>
            <a:ext cx="9516979" cy="2215991"/>
          </a:xfrm>
          <a:prstGeom prst="rect">
            <a:avLst/>
          </a:prstGeom>
          <a:noFill/>
        </p:spPr>
        <p:txBody>
          <a:bodyPr wrap="square" rtlCol="0">
            <a:spAutoFit/>
          </a:bodyPr>
          <a:lstStyle/>
          <a:p>
            <a:r>
              <a:rPr lang="en-US" sz="2400" dirty="0"/>
              <a:t>In the early years of the railway era, contemporaries were awestruck by speeding through the landscape at 25 miles per hours, two or three times the pace of the swiftest horse drawn coach. Writing of his first train journey in 1830, the Reverend Edward Stanley recalled the elation he and his companions felt.</a:t>
            </a:r>
            <a:endParaRPr lang="en-GB" sz="2400" dirty="0"/>
          </a:p>
          <a:p>
            <a:endParaRPr lang="en-GB" dirty="0"/>
          </a:p>
        </p:txBody>
      </p:sp>
      <p:sp>
        <p:nvSpPr>
          <p:cNvPr id="7" name="TextBox 6"/>
          <p:cNvSpPr txBox="1"/>
          <p:nvPr/>
        </p:nvSpPr>
        <p:spPr>
          <a:xfrm>
            <a:off x="1239252" y="2971800"/>
            <a:ext cx="9516979" cy="3447098"/>
          </a:xfrm>
          <a:prstGeom prst="rect">
            <a:avLst/>
          </a:prstGeom>
          <a:noFill/>
        </p:spPr>
        <p:txBody>
          <a:bodyPr wrap="square" rtlCol="0">
            <a:spAutoFit/>
          </a:bodyPr>
          <a:lstStyle/>
          <a:p>
            <a:pPr lvl="0"/>
            <a:r>
              <a:rPr lang="en-US" sz="2000" dirty="0"/>
              <a:t>No words can convey an adequate notion of the magnificence ( I cannot use a smaller word ) of our progress. At first it was comparatively slow; but soon we felt that we were GOING, and then it was that every person to whom the conveyance was new, must have been sensible that the adaptation of locomotive power was establishing a fresh era in the state of society.…</a:t>
            </a:r>
          </a:p>
          <a:p>
            <a:pPr lvl="0"/>
            <a:endParaRPr lang="en-US" sz="2000" dirty="0"/>
          </a:p>
          <a:p>
            <a:pPr lvl="0"/>
            <a:r>
              <a:rPr lang="en-US" sz="2000" dirty="0"/>
              <a:t>The most intense curiosity and excitement prevailed... and ... enormous masses of densely packed people lined the road, shouting and waving hats and handkerchiefs as we flew by them. What with the sight and sound of these cheering multitudes and the tremendous velocity with which we were borne past them, my spirits rose to true champagne height.</a:t>
            </a:r>
            <a:endParaRPr lang="en-GB" sz="2000" dirty="0"/>
          </a:p>
          <a:p>
            <a:endParaRPr lang="en-GB" dirty="0"/>
          </a:p>
        </p:txBody>
      </p:sp>
    </p:spTree>
    <p:extLst>
      <p:ext uri="{BB962C8B-B14F-4D97-AF65-F5344CB8AC3E}">
        <p14:creationId xmlns:p14="http://schemas.microsoft.com/office/powerpoint/2010/main" val="8096672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6800968"/>
              </p:ext>
            </p:extLst>
          </p:nvPr>
        </p:nvGraphicFramePr>
        <p:xfrm>
          <a:off x="3025941" y="4163576"/>
          <a:ext cx="6220328" cy="1782672"/>
        </p:xfrm>
        <a:graphic>
          <a:graphicData uri="http://schemas.openxmlformats.org/drawingml/2006/table">
            <a:tbl>
              <a:tblPr/>
              <a:tblGrid>
                <a:gridCol w="3110164">
                  <a:extLst>
                    <a:ext uri="{9D8B030D-6E8A-4147-A177-3AD203B41FA5}">
                      <a16:colId xmlns:a16="http://schemas.microsoft.com/office/drawing/2014/main" val="1689059974"/>
                    </a:ext>
                  </a:extLst>
                </a:gridCol>
                <a:gridCol w="3110164">
                  <a:extLst>
                    <a:ext uri="{9D8B030D-6E8A-4147-A177-3AD203B41FA5}">
                      <a16:colId xmlns:a16="http://schemas.microsoft.com/office/drawing/2014/main" val="4141570721"/>
                    </a:ext>
                  </a:extLst>
                </a:gridCol>
              </a:tblGrid>
              <a:tr h="594224">
                <a:tc>
                  <a:txBody>
                    <a:bodyPr/>
                    <a:lstStyle/>
                    <a:p>
                      <a:r>
                        <a:rPr lang="en-GB" b="1" dirty="0"/>
                        <a:t>1838</a:t>
                      </a:r>
                      <a:endParaRPr lang="en-GB" dirty="0"/>
                    </a:p>
                  </a:txBody>
                  <a:tcPr anchor="ctr">
                    <a:lnL>
                      <a:noFill/>
                    </a:lnL>
                    <a:lnR>
                      <a:noFill/>
                    </a:lnR>
                    <a:lnT>
                      <a:noFill/>
                    </a:lnT>
                    <a:lnB>
                      <a:noFill/>
                    </a:lnB>
                    <a:solidFill>
                      <a:srgbClr val="FFFFFF"/>
                    </a:solidFill>
                  </a:tcPr>
                </a:tc>
                <a:tc>
                  <a:txBody>
                    <a:bodyPr/>
                    <a:lstStyle/>
                    <a:p>
                      <a:r>
                        <a:rPr lang="en-GB"/>
                        <a:t>5½ million rail passengers</a:t>
                      </a:r>
                    </a:p>
                  </a:txBody>
                  <a:tcPr anchor="ctr">
                    <a:lnL>
                      <a:noFill/>
                    </a:lnL>
                    <a:lnR>
                      <a:noFill/>
                    </a:lnR>
                    <a:lnT>
                      <a:noFill/>
                    </a:lnT>
                    <a:lnB>
                      <a:noFill/>
                    </a:lnB>
                    <a:solidFill>
                      <a:srgbClr val="FFFFFF"/>
                    </a:solidFill>
                  </a:tcPr>
                </a:tc>
                <a:extLst>
                  <a:ext uri="{0D108BD9-81ED-4DB2-BD59-A6C34878D82A}">
                    <a16:rowId xmlns:a16="http://schemas.microsoft.com/office/drawing/2014/main" val="527720073"/>
                  </a:ext>
                </a:extLst>
              </a:tr>
              <a:tr h="594224">
                <a:tc>
                  <a:txBody>
                    <a:bodyPr/>
                    <a:lstStyle/>
                    <a:p>
                      <a:r>
                        <a:rPr lang="en-GB" b="1" dirty="0"/>
                        <a:t>1845</a:t>
                      </a:r>
                      <a:endParaRPr lang="en-GB" dirty="0"/>
                    </a:p>
                  </a:txBody>
                  <a:tcPr anchor="ctr">
                    <a:lnL>
                      <a:noFill/>
                    </a:lnL>
                    <a:lnR>
                      <a:noFill/>
                    </a:lnR>
                    <a:lnT>
                      <a:noFill/>
                    </a:lnT>
                    <a:lnB>
                      <a:noFill/>
                    </a:lnB>
                    <a:solidFill>
                      <a:srgbClr val="FFFFFF"/>
                    </a:solidFill>
                  </a:tcPr>
                </a:tc>
                <a:tc>
                  <a:txBody>
                    <a:bodyPr/>
                    <a:lstStyle/>
                    <a:p>
                      <a:r>
                        <a:rPr lang="en-GB"/>
                        <a:t>30 million rail passengers</a:t>
                      </a:r>
                    </a:p>
                  </a:txBody>
                  <a:tcPr anchor="ctr">
                    <a:lnL>
                      <a:noFill/>
                    </a:lnL>
                    <a:lnR>
                      <a:noFill/>
                    </a:lnR>
                    <a:lnT>
                      <a:noFill/>
                    </a:lnT>
                    <a:lnB>
                      <a:noFill/>
                    </a:lnB>
                    <a:solidFill>
                      <a:srgbClr val="FFFFFF"/>
                    </a:solidFill>
                  </a:tcPr>
                </a:tc>
                <a:extLst>
                  <a:ext uri="{0D108BD9-81ED-4DB2-BD59-A6C34878D82A}">
                    <a16:rowId xmlns:a16="http://schemas.microsoft.com/office/drawing/2014/main" val="1831010069"/>
                  </a:ext>
                </a:extLst>
              </a:tr>
              <a:tr h="594224">
                <a:tc>
                  <a:txBody>
                    <a:bodyPr/>
                    <a:lstStyle/>
                    <a:p>
                      <a:r>
                        <a:rPr lang="en-GB" b="1"/>
                        <a:t>1855</a:t>
                      </a:r>
                      <a:endParaRPr lang="en-GB"/>
                    </a:p>
                  </a:txBody>
                  <a:tcPr anchor="ctr">
                    <a:lnL>
                      <a:noFill/>
                    </a:lnL>
                    <a:lnR>
                      <a:noFill/>
                    </a:lnR>
                    <a:lnT>
                      <a:noFill/>
                    </a:lnT>
                    <a:lnB>
                      <a:noFill/>
                    </a:lnB>
                    <a:solidFill>
                      <a:srgbClr val="FFFFFF"/>
                    </a:solidFill>
                  </a:tcPr>
                </a:tc>
                <a:tc>
                  <a:txBody>
                    <a:bodyPr/>
                    <a:lstStyle/>
                    <a:p>
                      <a:r>
                        <a:rPr lang="en-GB" dirty="0"/>
                        <a:t>111 million rail passengers</a:t>
                      </a:r>
                    </a:p>
                  </a:txBody>
                  <a:tcPr anchor="ctr">
                    <a:lnL>
                      <a:noFill/>
                    </a:lnL>
                    <a:lnR>
                      <a:noFill/>
                    </a:lnR>
                    <a:lnT>
                      <a:noFill/>
                    </a:lnT>
                    <a:lnB>
                      <a:noFill/>
                    </a:lnB>
                    <a:solidFill>
                      <a:srgbClr val="FFFFFF"/>
                    </a:solidFill>
                  </a:tcPr>
                </a:tc>
                <a:extLst>
                  <a:ext uri="{0D108BD9-81ED-4DB2-BD59-A6C34878D82A}">
                    <a16:rowId xmlns:a16="http://schemas.microsoft.com/office/drawing/2014/main" val="3942309130"/>
                  </a:ext>
                </a:extLst>
              </a:tr>
            </a:tbl>
          </a:graphicData>
        </a:graphic>
      </p:graphicFrame>
      <p:sp>
        <p:nvSpPr>
          <p:cNvPr id="5" name="TextBox 4"/>
          <p:cNvSpPr txBox="1"/>
          <p:nvPr/>
        </p:nvSpPr>
        <p:spPr>
          <a:xfrm>
            <a:off x="1118937" y="1287379"/>
            <a:ext cx="10034337" cy="2677656"/>
          </a:xfrm>
          <a:prstGeom prst="rect">
            <a:avLst/>
          </a:prstGeom>
          <a:noFill/>
        </p:spPr>
        <p:txBody>
          <a:bodyPr wrap="square" rtlCol="0">
            <a:spAutoFit/>
          </a:bodyPr>
          <a:lstStyle/>
          <a:p>
            <a:r>
              <a:rPr lang="en-GB" sz="2800" dirty="0">
                <a:latin typeface="Arial Rounded MT Bold" panose="020F0704030504030204" pitchFamily="34" charset="0"/>
              </a:rPr>
              <a:t>1835 - Isambard Kingdom Brunel was employed to build the London - Bristol line, with Daniel Gooch as the engineer. It was the start of the Great Western Railway (G.W.R. - God's Wonderful Railway), which was absolutely flat for 85 miles.</a:t>
            </a:r>
          </a:p>
          <a:p>
            <a:r>
              <a:rPr lang="en-GB" sz="2800" dirty="0">
                <a:latin typeface="Arial Rounded MT Bold" panose="020F0704030504030204" pitchFamily="34" charset="0"/>
              </a:rPr>
              <a:t>1838 - The opening of the London - Bath - Bristol line.</a:t>
            </a:r>
          </a:p>
        </p:txBody>
      </p:sp>
    </p:spTree>
    <p:extLst>
      <p:ext uri="{BB962C8B-B14F-4D97-AF65-F5344CB8AC3E}">
        <p14:creationId xmlns:p14="http://schemas.microsoft.com/office/powerpoint/2010/main" val="23205560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Arial Rounded MT Bold" panose="020F0704030504030204" pitchFamily="34" charset="0"/>
              </a:rPr>
              <a:t>Newbury c 1850</a:t>
            </a:r>
          </a:p>
        </p:txBody>
      </p:sp>
      <p:pic>
        <p:nvPicPr>
          <p:cNvPr id="3074" name="Picture 2" descr="http://www.newbury.gov.uk/images/clock-house-panels/n1-Clock%20House%20north%20face%20Coaching%20Tra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9173" y="1825625"/>
            <a:ext cx="699365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409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1012" y="986590"/>
            <a:ext cx="10428403" cy="5202405"/>
          </a:xfrm>
        </p:spPr>
      </p:pic>
    </p:spTree>
    <p:extLst>
      <p:ext uri="{BB962C8B-B14F-4D97-AF65-F5344CB8AC3E}">
        <p14:creationId xmlns:p14="http://schemas.microsoft.com/office/powerpoint/2010/main" val="14415550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838200" y="860425"/>
            <a:ext cx="10515600" cy="663575"/>
          </a:xfrm>
        </p:spPr>
        <p:txBody>
          <a:bodyPr/>
          <a:lstStyle/>
          <a:p>
            <a:pPr algn="ctr"/>
            <a:r>
              <a:rPr lang="en-GB" altLang="en-US" dirty="0">
                <a:latin typeface="Arial Rounded MT Bold" panose="020F0704030504030204" pitchFamily="34" charset="0"/>
              </a:rPr>
              <a:t>School</a:t>
            </a:r>
          </a:p>
        </p:txBody>
      </p:sp>
      <p:sp>
        <p:nvSpPr>
          <p:cNvPr id="94211" name="Content Placeholder 2"/>
          <p:cNvSpPr>
            <a:spLocks noGrp="1"/>
          </p:cNvSpPr>
          <p:nvPr>
            <p:ph idx="1"/>
          </p:nvPr>
        </p:nvSpPr>
        <p:spPr>
          <a:xfrm>
            <a:off x="838200" y="2038865"/>
            <a:ext cx="10515600" cy="4138098"/>
          </a:xfrm>
        </p:spPr>
        <p:txBody>
          <a:bodyPr/>
          <a:lstStyle/>
          <a:p>
            <a:pPr marL="0" indent="0">
              <a:buFont typeface="Arial" panose="020B0604020202020204" pitchFamily="34" charset="0"/>
              <a:buNone/>
            </a:pPr>
            <a:r>
              <a:rPr lang="en-GB" altLang="en-US" sz="3200" dirty="0"/>
              <a:t>A charity school was built and run by the Johnson family in 1842, but it closed when they left the village in 1859. The Wesleyan Methodist chapel added a schoolroom to its buildings in 1893, but this too closed, and it is now a private house. Another school set up by the rector in 1850 became a Board school after 1870. Today’s Inkpen Primary School still occupies this 1850 building.</a:t>
            </a:r>
          </a:p>
          <a:p>
            <a:pPr marL="0" indent="0">
              <a:buFont typeface="Arial" panose="020B0604020202020204" pitchFamily="34" charset="0"/>
              <a:buNone/>
            </a:pPr>
            <a:endParaRPr lang="en-GB" alt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ChangeArrowheads="1"/>
          </p:cNvSpPr>
          <p:nvPr>
            <p:ph idx="1"/>
          </p:nvPr>
        </p:nvSpPr>
        <p:spPr>
          <a:xfrm>
            <a:off x="838200" y="2262188"/>
            <a:ext cx="10420350" cy="34782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indent="0">
              <a:lnSpc>
                <a:spcPct val="100000"/>
              </a:lnSpc>
              <a:spcBef>
                <a:spcPct val="0"/>
              </a:spcBef>
              <a:buFontTx/>
              <a:buNone/>
            </a:pPr>
            <a:r>
              <a:rPr lang="en-GB" altLang="en-US" sz="2000" b="1">
                <a:latin typeface="Times New Roman" panose="02020603050405020304" pitchFamily="18" charset="0"/>
                <a:cs typeface="Times New Roman" panose="02020603050405020304" pitchFamily="18" charset="0"/>
              </a:rPr>
              <a:t>INKPEN</a:t>
            </a:r>
            <a:r>
              <a:rPr lang="en-GB" altLang="en-US" sz="2000">
                <a:latin typeface="Times New Roman" panose="02020603050405020304" pitchFamily="18" charset="0"/>
                <a:cs typeface="Times New Roman" panose="02020603050405020304" pitchFamily="18" charset="0"/>
              </a:rPr>
              <a:t>, a village and a parish in Hungerford district, Berks. The village stands among hills,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near the river Auborn and the boundaries with Wilts and. Hants, 3</a:t>
            </a:r>
            <a:r>
              <a:rPr lang="en-GB" altLang="en-US" sz="2000">
                <a:cs typeface="Times New Roman" panose="02020603050405020304" pitchFamily="18" charset="0"/>
              </a:rPr>
              <a:t>¼</a:t>
            </a:r>
            <a:r>
              <a:rPr lang="en-GB" altLang="en-US" sz="2000">
                <a:latin typeface="Times New Roman" panose="02020603050405020304" pitchFamily="18" charset="0"/>
                <a:cs typeface="Times New Roman" panose="02020603050405020304" pitchFamily="18" charset="0"/>
              </a:rPr>
              <a:t> miles SW of Kintbury r. station,</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and 3</a:t>
            </a:r>
            <a:r>
              <a:rPr lang="en-GB" altLang="en-US" sz="2000">
                <a:cs typeface="Times New Roman" panose="02020603050405020304" pitchFamily="18" charset="0"/>
              </a:rPr>
              <a:t>¼</a:t>
            </a:r>
            <a:r>
              <a:rPr lang="en-GB" altLang="en-US" sz="2000">
                <a:latin typeface="Times New Roman" panose="02020603050405020304" pitchFamily="18" charset="0"/>
                <a:cs typeface="Times New Roman" panose="02020603050405020304" pitchFamily="18" charset="0"/>
              </a:rPr>
              <a:t> SE by S of Hungerford; and has a post office under Hungerford. The parish comprises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2, 850 acres. Real property, </a:t>
            </a:r>
            <a:r>
              <a:rPr lang="en-GB" altLang="en-US" sz="2000">
                <a:cs typeface="Times New Roman" panose="02020603050405020304" pitchFamily="18" charset="0"/>
              </a:rPr>
              <a:t>£</a:t>
            </a:r>
            <a:r>
              <a:rPr lang="en-GB" altLang="en-US" sz="2000">
                <a:latin typeface="Times New Roman" panose="02020603050405020304" pitchFamily="18" charset="0"/>
                <a:cs typeface="Times New Roman" panose="02020603050405020304" pitchFamily="18" charset="0"/>
              </a:rPr>
              <a:t>3, 524. Pop., 748. Houses, 164. The property is much subdivided.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The manor., with much of the land. belongs to the Earl of Craven. Kirby House is the seat of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John Butler, Esq. Inkpen Beacon is a chalk down, the loftiest in England; has an altitude of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1, 011 feet above sea level; and commands a very extensive and fine view.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The living is a rectory in the diocese of Oxford. Value, </a:t>
            </a:r>
            <a:r>
              <a:rPr lang="en-GB" altLang="en-US" sz="2000">
                <a:cs typeface="Times New Roman" panose="02020603050405020304" pitchFamily="18" charset="0"/>
              </a:rPr>
              <a:t>£</a:t>
            </a:r>
            <a:r>
              <a:rPr lang="en-GB" altLang="en-US" sz="2000">
                <a:latin typeface="Times New Roman" panose="02020603050405020304" pitchFamily="18" charset="0"/>
                <a:cs typeface="Times New Roman" panose="02020603050405020304" pitchFamily="18" charset="0"/>
              </a:rPr>
              <a:t>520. Patron, John Butler, Esq.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The church is ancient but good; consists of nave and chancel, with low square tower; and contains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monuments of the Butlers. There are chapels for Wesleyans and Primitive Methodists, </a:t>
            </a:r>
          </a:p>
          <a:p>
            <a:pPr marL="0" indent="0">
              <a:lnSpc>
                <a:spcPct val="100000"/>
              </a:lnSpc>
              <a:spcBef>
                <a:spcPct val="0"/>
              </a:spcBef>
              <a:buFontTx/>
              <a:buNone/>
            </a:pPr>
            <a:r>
              <a:rPr lang="en-GB" altLang="en-US" sz="2000">
                <a:latin typeface="Times New Roman" panose="02020603050405020304" pitchFamily="18" charset="0"/>
                <a:cs typeface="Times New Roman" panose="02020603050405020304" pitchFamily="18" charset="0"/>
              </a:rPr>
              <a:t>a national school, and charities </a:t>
            </a:r>
            <a:r>
              <a:rPr lang="en-GB" altLang="en-US" sz="2000">
                <a:cs typeface="Times New Roman" panose="02020603050405020304" pitchFamily="18" charset="0"/>
              </a:rPr>
              <a:t>£</a:t>
            </a:r>
            <a:r>
              <a:rPr lang="en-GB" altLang="en-US" sz="2000">
                <a:latin typeface="Times New Roman" panose="02020603050405020304" pitchFamily="18" charset="0"/>
                <a:cs typeface="Times New Roman" panose="02020603050405020304" pitchFamily="18" charset="0"/>
              </a:rPr>
              <a:t>25.</a:t>
            </a:r>
            <a:endParaRPr lang="en-GB" altLang="en-US" sz="2000"/>
          </a:p>
        </p:txBody>
      </p:sp>
      <p:sp>
        <p:nvSpPr>
          <p:cNvPr id="95235" name="TextBox 5"/>
          <p:cNvSpPr txBox="1">
            <a:spLocks noChangeArrowheads="1"/>
          </p:cNvSpPr>
          <p:nvPr/>
        </p:nvSpPr>
        <p:spPr bwMode="auto">
          <a:xfrm>
            <a:off x="838200" y="914400"/>
            <a:ext cx="10420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200" dirty="0">
                <a:latin typeface="Arial Rounded MT Bold" panose="020F0704030504030204" pitchFamily="34" charset="0"/>
                <a:cs typeface="Times New Roman" panose="02020603050405020304" pitchFamily="18" charset="0"/>
              </a:rPr>
              <a:t>In 1870-72, John Marius Wilson's </a:t>
            </a:r>
            <a:r>
              <a:rPr lang="en-GB" altLang="en-US" sz="3200" i="1" dirty="0">
                <a:latin typeface="Arial Rounded MT Bold" panose="020F0704030504030204" pitchFamily="34" charset="0"/>
                <a:cs typeface="Times New Roman" panose="02020603050405020304" pitchFamily="18" charset="0"/>
              </a:rPr>
              <a:t>Imperial Gazetteer of England and Wales</a:t>
            </a:r>
            <a:r>
              <a:rPr lang="en-GB" altLang="en-US" sz="3200" dirty="0">
                <a:latin typeface="Arial Rounded MT Bold" panose="020F0704030504030204" pitchFamily="34" charset="0"/>
                <a:cs typeface="Times New Roman" panose="02020603050405020304" pitchFamily="18" charset="0"/>
              </a:rPr>
              <a:t> described Inkpen like this:</a:t>
            </a:r>
            <a:endParaRPr lang="en-GB" altLang="en-US" sz="3200" dirty="0">
              <a:latin typeface="Arial Rounded MT Bold" panose="020F07040305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6378" y="790834"/>
            <a:ext cx="9032790" cy="5386090"/>
          </a:xfrm>
          <a:prstGeom prst="rect">
            <a:avLst/>
          </a:prstGeom>
          <a:noFill/>
        </p:spPr>
        <p:txBody>
          <a:bodyPr wrap="square" rtlCol="0">
            <a:spAutoFit/>
          </a:bodyPr>
          <a:lstStyle/>
          <a:p>
            <a:pPr algn="ctr"/>
            <a:r>
              <a:rPr lang="en-GB" sz="5400" dirty="0">
                <a:latin typeface="Arial Rounded MT Bold" panose="020F0704030504030204" pitchFamily="34" charset="0"/>
              </a:rPr>
              <a:t>Settlements - </a:t>
            </a:r>
          </a:p>
          <a:p>
            <a:pPr algn="ctr"/>
            <a:r>
              <a:rPr lang="en-GB" sz="5400" dirty="0">
                <a:latin typeface="Arial Rounded MT Bold" panose="020F0704030504030204" pitchFamily="34" charset="0"/>
              </a:rPr>
              <a:t>One on the Kennet and One on the Avon.</a:t>
            </a:r>
          </a:p>
          <a:p>
            <a:pPr algn="ctr"/>
            <a:endParaRPr lang="en-GB" sz="2000" dirty="0">
              <a:latin typeface="Arial Rounded MT Bold" panose="020F0704030504030204" pitchFamily="34" charset="0"/>
            </a:endParaRPr>
          </a:p>
          <a:p>
            <a:pPr algn="ctr"/>
            <a:r>
              <a:rPr lang="en-GB" sz="5400" dirty="0">
                <a:latin typeface="Arial Rounded MT Bold" panose="020F0704030504030204" pitchFamily="34" charset="0"/>
              </a:rPr>
              <a:t>These early settlers had to stay in groups in order to survive.</a:t>
            </a:r>
          </a:p>
        </p:txBody>
      </p:sp>
    </p:spTree>
    <p:extLst>
      <p:ext uri="{BB962C8B-B14F-4D97-AF65-F5344CB8AC3E}">
        <p14:creationId xmlns:p14="http://schemas.microsoft.com/office/powerpoint/2010/main" val="20491314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838200" y="809968"/>
            <a:ext cx="10515600" cy="727075"/>
          </a:xfrm>
        </p:spPr>
        <p:txBody>
          <a:bodyPr/>
          <a:lstStyle/>
          <a:p>
            <a:pPr algn="ctr"/>
            <a:r>
              <a:rPr lang="en-GB" altLang="en-US" dirty="0">
                <a:latin typeface="Arial Rounded MT Bold" panose="020F0704030504030204" pitchFamily="34" charset="0"/>
              </a:rPr>
              <a:t>Population of Inkpen</a:t>
            </a:r>
          </a:p>
        </p:txBody>
      </p:sp>
      <p:sp>
        <p:nvSpPr>
          <p:cNvPr id="3" name="Content Placeholder 2"/>
          <p:cNvSpPr>
            <a:spLocks noGrp="1"/>
          </p:cNvSpPr>
          <p:nvPr>
            <p:ph idx="1"/>
          </p:nvPr>
        </p:nvSpPr>
        <p:spPr>
          <a:xfrm>
            <a:off x="838200" y="1989437"/>
            <a:ext cx="10515600" cy="4448433"/>
          </a:xfrm>
        </p:spPr>
        <p:txBody>
          <a:bodyPr/>
          <a:lstStyle/>
          <a:p>
            <a:pPr>
              <a:defRPr/>
            </a:pPr>
            <a:r>
              <a:rPr lang="en-GB" b="1" dirty="0">
                <a:latin typeface="Arial Rounded MT Bold" panose="020F0704030504030204" pitchFamily="34" charset="0"/>
              </a:rPr>
              <a:t>1801 </a:t>
            </a:r>
            <a:r>
              <a:rPr lang="en-GB" dirty="0">
                <a:latin typeface="Arial Rounded MT Bold" panose="020F0704030504030204" pitchFamily="34" charset="0"/>
              </a:rPr>
              <a:t>The parish comprises 2886 acres. Pop. 590</a:t>
            </a:r>
          </a:p>
          <a:p>
            <a:pPr>
              <a:defRPr/>
            </a:pPr>
            <a:r>
              <a:rPr lang="en-GB" b="1" dirty="0">
                <a:latin typeface="Arial Rounded MT Bold" panose="020F0704030504030204" pitchFamily="34" charset="0"/>
              </a:rPr>
              <a:t>1831 </a:t>
            </a:r>
            <a:r>
              <a:rPr lang="en-GB" dirty="0">
                <a:latin typeface="Arial Rounded MT Bold" panose="020F0704030504030204" pitchFamily="34" charset="0"/>
              </a:rPr>
              <a:t>The parish comprises 2886 acres. Pop. 729</a:t>
            </a:r>
          </a:p>
          <a:p>
            <a:pPr>
              <a:defRPr/>
            </a:pPr>
            <a:r>
              <a:rPr lang="en-GB" b="1" dirty="0">
                <a:latin typeface="Arial Rounded MT Bold" panose="020F0704030504030204" pitchFamily="34" charset="0"/>
              </a:rPr>
              <a:t>1848 </a:t>
            </a:r>
            <a:r>
              <a:rPr lang="en-GB" dirty="0">
                <a:latin typeface="Arial Rounded MT Bold" panose="020F0704030504030204" pitchFamily="34" charset="0"/>
              </a:rPr>
              <a:t>The parish comprises 2759 acres. Pop. 743 </a:t>
            </a:r>
          </a:p>
          <a:p>
            <a:pPr>
              <a:defRPr/>
            </a:pPr>
            <a:r>
              <a:rPr lang="en-GB" b="1" dirty="0">
                <a:latin typeface="Arial Rounded MT Bold" panose="020F0704030504030204" pitchFamily="34" charset="0"/>
              </a:rPr>
              <a:t>1861 </a:t>
            </a:r>
            <a:r>
              <a:rPr lang="en-GB" dirty="0">
                <a:latin typeface="Arial Rounded MT Bold" panose="020F0704030504030204" pitchFamily="34" charset="0"/>
              </a:rPr>
              <a:t>The parish comprises 2886 acres. Pop. 748</a:t>
            </a:r>
          </a:p>
          <a:p>
            <a:pPr>
              <a:defRPr/>
            </a:pPr>
            <a:r>
              <a:rPr lang="en-GB" b="1" dirty="0">
                <a:latin typeface="Arial Rounded MT Bold" panose="020F0704030504030204" pitchFamily="34" charset="0"/>
              </a:rPr>
              <a:t>1870-72</a:t>
            </a:r>
            <a:r>
              <a:rPr lang="en-GB" dirty="0">
                <a:latin typeface="Arial Rounded MT Bold" panose="020F0704030504030204" pitchFamily="34" charset="0"/>
              </a:rPr>
              <a:t>, John Marius Wilson's </a:t>
            </a:r>
            <a:r>
              <a:rPr lang="en-GB" i="1" dirty="0">
                <a:latin typeface="Arial Rounded MT Bold" panose="020F0704030504030204" pitchFamily="34" charset="0"/>
              </a:rPr>
              <a:t>Imperial Gazetteer of England and Wales. </a:t>
            </a:r>
            <a:r>
              <a:rPr lang="en-GB" dirty="0">
                <a:latin typeface="Arial Rounded MT Bold" panose="020F0704030504030204" pitchFamily="34" charset="0"/>
              </a:rPr>
              <a:t>The parish comprises 2, 850 acres. Pop. 748. Houses, 164.</a:t>
            </a:r>
          </a:p>
          <a:p>
            <a:pPr>
              <a:defRPr/>
            </a:pPr>
            <a:endParaRPr lang="en-GB" sz="1600" dirty="0">
              <a:latin typeface="Arial Rounded MT Bold" panose="020F0704030504030204" pitchFamily="34" charset="0"/>
            </a:endParaRPr>
          </a:p>
          <a:p>
            <a:pPr>
              <a:defRPr/>
            </a:pPr>
            <a:r>
              <a:rPr lang="en-GB" b="1" dirty="0">
                <a:latin typeface="Arial Rounded MT Bold" panose="020F0704030504030204" pitchFamily="34" charset="0"/>
              </a:rPr>
              <a:t>2014</a:t>
            </a:r>
            <a:r>
              <a:rPr lang="en-GB" dirty="0">
                <a:latin typeface="Arial Rounded MT Bold" panose="020F0704030504030204" pitchFamily="34" charset="0"/>
              </a:rPr>
              <a:t> population circa 800, Houses 379</a:t>
            </a:r>
          </a:p>
          <a:p>
            <a:pPr marL="0" indent="0">
              <a:buFont typeface="Arial" panose="020B0604020202020204" pitchFamily="34" charset="0"/>
              <a:buNone/>
              <a:defRPr/>
            </a:pPr>
            <a:endParaRPr lang="en-GB"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38200" y="581025"/>
            <a:ext cx="10515600" cy="523875"/>
          </a:xfrm>
        </p:spPr>
        <p:txBody>
          <a:bodyPr/>
          <a:lstStyle/>
          <a:p>
            <a:r>
              <a:rPr lang="en-GB" altLang="en-US" sz="3600" dirty="0"/>
              <a:t>Reuben Annett talks about his role as the local pig-killer</a:t>
            </a:r>
          </a:p>
        </p:txBody>
      </p:sp>
      <p:pic>
        <p:nvPicPr>
          <p:cNvPr id="4" name="Annett Reuben talks about his rôle as the local pig-killer.mp3">
            <a:hlinkClick r:id="" action="ppaction://media"/>
          </p:cNvPr>
          <p:cNvPicPr>
            <a:picLocks noGrp="1" noChangeAspect="1"/>
          </p:cNvPicPr>
          <p:nvPr>
            <p:ph idx="1"/>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5302250" y="3219450"/>
            <a:ext cx="609600" cy="609600"/>
          </a:xfrm>
        </p:spPr>
      </p:pic>
      <p:pic>
        <p:nvPicPr>
          <p:cNvPr id="9728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4300" y="1308100"/>
            <a:ext cx="35829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0900" y="1308100"/>
            <a:ext cx="2628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682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838200" y="951728"/>
            <a:ext cx="7996881" cy="701675"/>
          </a:xfrm>
        </p:spPr>
        <p:txBody>
          <a:bodyPr/>
          <a:lstStyle/>
          <a:p>
            <a:pPr algn="ctr"/>
            <a:r>
              <a:rPr lang="en-GB" altLang="en-US" sz="5400" dirty="0">
                <a:latin typeface="Arial Rounded MT Bold" panose="020F0704030504030204" pitchFamily="34" charset="0"/>
              </a:rPr>
              <a:t>Inkpen Trades</a:t>
            </a:r>
          </a:p>
        </p:txBody>
      </p:sp>
      <p:sp>
        <p:nvSpPr>
          <p:cNvPr id="98307" name="Content Placeholder 2"/>
          <p:cNvSpPr>
            <a:spLocks noGrp="1"/>
          </p:cNvSpPr>
          <p:nvPr>
            <p:ph idx="1"/>
          </p:nvPr>
        </p:nvSpPr>
        <p:spPr>
          <a:xfrm>
            <a:off x="838200" y="2400300"/>
            <a:ext cx="10515600" cy="3776663"/>
          </a:xfrm>
        </p:spPr>
        <p:txBody>
          <a:bodyPr/>
          <a:lstStyle/>
          <a:p>
            <a:pPr marL="0" indent="0">
              <a:buNone/>
            </a:pPr>
            <a:r>
              <a:rPr lang="en-GB" sz="3200" dirty="0"/>
              <a:t>There used to be three blacksmith's shops, four public houses, several smallholdings, with milk delivered or collected daily, and several small shops selling groceries. </a:t>
            </a:r>
            <a:r>
              <a:rPr lang="en-GB" altLang="en-US" sz="3200" dirty="0"/>
              <a:t>There were six or eight potteries in the village; the </a:t>
            </a:r>
            <a:r>
              <a:rPr lang="en-GB" altLang="en-US" sz="3200" dirty="0" err="1"/>
              <a:t>clayworkers</a:t>
            </a:r>
            <a:r>
              <a:rPr lang="en-GB" altLang="en-US" sz="3200" dirty="0"/>
              <a:t> were known locally as “yellowlegs”. The sawmills flourished until 1970. Basket-making, rope-making, silk and wool weaving were also carried out in Inkpen. </a:t>
            </a:r>
          </a:p>
          <a:p>
            <a:pPr marL="0" indent="0">
              <a:buFont typeface="Arial" panose="020B0604020202020204" pitchFamily="34" charset="0"/>
              <a:buNone/>
            </a:pPr>
            <a:endParaRPr lang="en-GB" altLang="en-US" dirty="0"/>
          </a:p>
        </p:txBody>
      </p:sp>
      <p:pic>
        <p:nvPicPr>
          <p:cNvPr id="2" name="pottery sawmills and baske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6119" y="99776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162" y="419445"/>
            <a:ext cx="8995719" cy="5997145"/>
          </a:xfrm>
          <a:prstGeom prst="rect">
            <a:avLst/>
          </a:prstGeom>
        </p:spPr>
      </p:pic>
    </p:spTree>
    <p:extLst>
      <p:ext uri="{BB962C8B-B14F-4D97-AF65-F5344CB8AC3E}">
        <p14:creationId xmlns:p14="http://schemas.microsoft.com/office/powerpoint/2010/main" val="9248318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itle 1"/>
          <p:cNvSpPr>
            <a:spLocks noGrp="1"/>
          </p:cNvSpPr>
          <p:nvPr>
            <p:ph type="title"/>
          </p:nvPr>
        </p:nvSpPr>
        <p:spPr>
          <a:xfrm>
            <a:off x="812800" y="593725"/>
            <a:ext cx="10515600" cy="574675"/>
          </a:xfrm>
        </p:spPr>
        <p:txBody>
          <a:bodyPr/>
          <a:lstStyle/>
          <a:p>
            <a:pPr algn="ctr"/>
            <a:r>
              <a:rPr lang="en-GB" altLang="en-US" sz="3600" dirty="0">
                <a:latin typeface="Arial Rounded MT Bold" panose="020F0704030504030204" pitchFamily="34" charset="0"/>
              </a:rPr>
              <a:t>May 1944</a:t>
            </a:r>
          </a:p>
        </p:txBody>
      </p:sp>
      <p:pic>
        <p:nvPicPr>
          <p:cNvPr id="993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94063" y="1712913"/>
            <a:ext cx="5553075" cy="4332287"/>
          </a:xfr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838200" y="596900"/>
            <a:ext cx="10515600" cy="5580063"/>
          </a:xfrm>
        </p:spPr>
        <p:txBody>
          <a:bodyPr/>
          <a:lstStyle/>
          <a:p>
            <a:pPr marL="0" indent="0" algn="ctr">
              <a:buFont typeface="Arial" panose="020B0604020202020204" pitchFamily="34" charset="0"/>
              <a:buNone/>
            </a:pPr>
            <a:r>
              <a:rPr lang="en-GB" altLang="en-US" sz="4400" dirty="0">
                <a:latin typeface="Arial Rounded MT Bold" panose="020F0704030504030204" pitchFamily="34" charset="0"/>
              </a:rPr>
              <a:t>Farming in wartime Inkpen </a:t>
            </a:r>
          </a:p>
          <a:p>
            <a:pPr marL="0" indent="0" algn="ctr">
              <a:buFont typeface="Arial" panose="020B0604020202020204" pitchFamily="34" charset="0"/>
              <a:buNone/>
            </a:pPr>
            <a:endParaRPr lang="en-GB" altLang="en-US" sz="1600" dirty="0"/>
          </a:p>
          <a:p>
            <a:pPr marL="0" indent="0">
              <a:buFont typeface="Arial" panose="020B0604020202020204" pitchFamily="34" charset="0"/>
              <a:buNone/>
            </a:pPr>
            <a:r>
              <a:rPr lang="en-GB" altLang="en-US" sz="2400" dirty="0"/>
              <a:t>At the outbreak of World War II, Julia White was a 39 year old single woman living in the New Forest. She bought the run-down Manor Farm at Inkpen in west Berkshire for £3000, and ran it herself with her two little dogs as resident ratters and </a:t>
            </a:r>
            <a:r>
              <a:rPr lang="en-GB" altLang="en-US" sz="2400" dirty="0" err="1"/>
              <a:t>rabbiters</a:t>
            </a:r>
            <a:r>
              <a:rPr lang="en-GB" altLang="en-US" sz="2400" dirty="0"/>
              <a:t>.</a:t>
            </a:r>
          </a:p>
          <a:p>
            <a:pPr marL="0" indent="0">
              <a:buFont typeface="Arial" panose="020B0604020202020204" pitchFamily="34" charset="0"/>
              <a:buNone/>
            </a:pPr>
            <a:r>
              <a:rPr lang="en-GB" altLang="en-US" sz="2400" dirty="0"/>
              <a:t>Julia's unusually detailed farm diaries and memoirs of her time at the farm have now been given to Berkshire Record Office. Records of her daily work at Manor Farm show how she transformed it from a run-down place without mains water, electricity or sanitation, to a successful farm which won a prize at the Newbury Agricultural Show in 1952. One temporary labourer who also lodged at the farmhouse turned out to be a professional burglar on the run from prison. He disappeared just before being unmasked, and the local police gave Julia a secret password to use on the phone to alert the authorities if he turned up again. German </a:t>
            </a:r>
            <a:r>
              <a:rPr lang="en-GB" altLang="en-US" sz="2400" dirty="0" err="1"/>
              <a:t>PoWs</a:t>
            </a:r>
            <a:r>
              <a:rPr lang="en-GB" altLang="en-US" sz="2400" dirty="0"/>
              <a:t> also helped out on the farm.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7342" y="1728096"/>
            <a:ext cx="8631044" cy="2862322"/>
          </a:xfrm>
          <a:prstGeom prst="rect">
            <a:avLst/>
          </a:prstGeom>
          <a:noFill/>
        </p:spPr>
        <p:txBody>
          <a:bodyPr wrap="square" rtlCol="0">
            <a:spAutoFit/>
          </a:bodyPr>
          <a:lstStyle/>
          <a:p>
            <a:pPr algn="ctr"/>
            <a:r>
              <a:rPr lang="en-GB" sz="5400" dirty="0">
                <a:latin typeface="Arial Rounded MT Bold" panose="020F0704030504030204" pitchFamily="34" charset="0"/>
              </a:rPr>
              <a:t>So what does all this say about our future, </a:t>
            </a:r>
            <a:r>
              <a:rPr lang="en-GB" sz="5400" dirty="0" err="1">
                <a:latin typeface="Arial Rounded MT Bold" panose="020F0704030504030204" pitchFamily="34" charset="0"/>
              </a:rPr>
              <a:t>Inkpen’s</a:t>
            </a:r>
            <a:r>
              <a:rPr lang="en-GB" sz="5400" dirty="0">
                <a:latin typeface="Arial Rounded MT Bold" panose="020F0704030504030204" pitchFamily="34" charset="0"/>
              </a:rPr>
              <a:t> future ?</a:t>
            </a:r>
          </a:p>
          <a:p>
            <a:endParaRPr lang="en-GB" dirty="0"/>
          </a:p>
        </p:txBody>
      </p:sp>
    </p:spTree>
    <p:extLst>
      <p:ext uri="{BB962C8B-B14F-4D97-AF65-F5344CB8AC3E}">
        <p14:creationId xmlns:p14="http://schemas.microsoft.com/office/powerpoint/2010/main" val="31284556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6952" y="1618736"/>
            <a:ext cx="8896865" cy="3416320"/>
          </a:xfrm>
          <a:prstGeom prst="rect">
            <a:avLst/>
          </a:prstGeom>
          <a:noFill/>
        </p:spPr>
        <p:txBody>
          <a:bodyPr wrap="square" rtlCol="0">
            <a:spAutoFit/>
          </a:bodyPr>
          <a:lstStyle/>
          <a:p>
            <a:pPr algn="ctr"/>
            <a:r>
              <a:rPr lang="en-GB" sz="5400" dirty="0">
                <a:latin typeface="Arial Rounded MT Bold" panose="020F0704030504030204" pitchFamily="34" charset="0"/>
              </a:rPr>
              <a:t>Climate, Rivers, Tracks, Roads, Canals and railways have all changed Inkpen.</a:t>
            </a:r>
          </a:p>
        </p:txBody>
      </p:sp>
    </p:spTree>
    <p:extLst>
      <p:ext uri="{BB962C8B-B14F-4D97-AF65-F5344CB8AC3E}">
        <p14:creationId xmlns:p14="http://schemas.microsoft.com/office/powerpoint/2010/main" val="42337979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a:xfrm>
            <a:off x="581892" y="1662545"/>
            <a:ext cx="3917084" cy="3394363"/>
          </a:xfrm>
        </p:spPr>
        <p:txBody>
          <a:bodyPr/>
          <a:lstStyle/>
          <a:p>
            <a:pPr algn="ctr"/>
            <a:r>
              <a:rPr lang="en-GB" altLang="en-US" dirty="0">
                <a:latin typeface="Arial Rounded MT Bold" panose="020F0704030504030204" pitchFamily="34" charset="0"/>
              </a:rPr>
              <a:t>What is Inkpen Now ?</a:t>
            </a:r>
            <a:br>
              <a:rPr lang="en-GB" altLang="en-US" dirty="0"/>
            </a:br>
            <a:br>
              <a:rPr lang="en-GB" altLang="en-US" dirty="0"/>
            </a:br>
            <a:r>
              <a:rPr lang="en-GB" altLang="en-US" dirty="0"/>
              <a:t> </a:t>
            </a:r>
            <a:r>
              <a:rPr lang="en-GB" altLang="en-US" sz="5400" dirty="0">
                <a:latin typeface="Old English Text MT" panose="03040902040508030806" pitchFamily="66" charset="0"/>
              </a:rPr>
              <a:t>Sunday Times</a:t>
            </a:r>
          </a:p>
        </p:txBody>
      </p:sp>
      <p:pic>
        <p:nvPicPr>
          <p:cNvPr id="40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78363" y="365125"/>
            <a:ext cx="6583362" cy="5992813"/>
          </a:xfr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6055" y="1165861"/>
            <a:ext cx="10535383" cy="4708981"/>
          </a:xfrm>
          <a:prstGeom prst="rect">
            <a:avLst/>
          </a:prstGeom>
          <a:noFill/>
        </p:spPr>
        <p:txBody>
          <a:bodyPr wrap="square" rtlCol="0">
            <a:spAutoFit/>
          </a:bodyPr>
          <a:lstStyle/>
          <a:p>
            <a:r>
              <a:rPr lang="en-GB" sz="4400" dirty="0">
                <a:latin typeface="Arial Rounded MT Bold" panose="020F0704030504030204" pitchFamily="34" charset="0"/>
              </a:rPr>
              <a:t>The Industrial revolution isn’t just history – it’s still going on.</a:t>
            </a:r>
          </a:p>
          <a:p>
            <a:endParaRPr lang="en-GB" dirty="0">
              <a:latin typeface="Arial Rounded MT Bold" panose="020F0704030504030204" pitchFamily="34" charset="0"/>
            </a:endParaRPr>
          </a:p>
          <a:p>
            <a:r>
              <a:rPr lang="en-GB" sz="4400" dirty="0">
                <a:latin typeface="Arial Rounded MT Bold" panose="020F0704030504030204" pitchFamily="34" charset="0"/>
              </a:rPr>
              <a:t>Population movements to towns continues.</a:t>
            </a:r>
          </a:p>
          <a:p>
            <a:endParaRPr lang="en-GB" dirty="0">
              <a:latin typeface="Arial Rounded MT Bold" panose="020F0704030504030204" pitchFamily="34" charset="0"/>
            </a:endParaRPr>
          </a:p>
          <a:p>
            <a:r>
              <a:rPr lang="en-GB" sz="4400" dirty="0">
                <a:latin typeface="Arial Rounded MT Bold" panose="020F0704030504030204" pitchFamily="34" charset="0"/>
              </a:rPr>
              <a:t>Industry continues to change, as does the work and skills required by it.</a:t>
            </a:r>
          </a:p>
        </p:txBody>
      </p:sp>
    </p:spTree>
    <p:extLst>
      <p:ext uri="{BB962C8B-B14F-4D97-AF65-F5344CB8AC3E}">
        <p14:creationId xmlns:p14="http://schemas.microsoft.com/office/powerpoint/2010/main" val="391269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9549" y="1447692"/>
            <a:ext cx="9059779" cy="4247317"/>
          </a:xfrm>
          <a:prstGeom prst="rect">
            <a:avLst/>
          </a:prstGeom>
          <a:noFill/>
        </p:spPr>
        <p:txBody>
          <a:bodyPr wrap="square" rtlCol="0">
            <a:spAutoFit/>
          </a:bodyPr>
          <a:lstStyle/>
          <a:p>
            <a:pPr algn="ctr"/>
            <a:r>
              <a:rPr lang="en-GB" sz="5400" dirty="0">
                <a:latin typeface="Arial Rounded MT Bold" panose="020F0704030504030204" pitchFamily="34" charset="0"/>
              </a:rPr>
              <a:t>The surroundings were hostile. Humans were just as much food for animals as animals are food for humans </a:t>
            </a:r>
          </a:p>
        </p:txBody>
      </p:sp>
    </p:spTree>
    <p:extLst>
      <p:ext uri="{BB962C8B-B14F-4D97-AF65-F5344CB8AC3E}">
        <p14:creationId xmlns:p14="http://schemas.microsoft.com/office/powerpoint/2010/main" val="37531230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61534" y="1396313"/>
            <a:ext cx="10021331" cy="4154984"/>
          </a:xfrm>
          <a:prstGeom prst="rect">
            <a:avLst/>
          </a:prstGeom>
          <a:noFill/>
        </p:spPr>
        <p:txBody>
          <a:bodyPr wrap="square" rtlCol="0">
            <a:spAutoFit/>
          </a:bodyPr>
          <a:lstStyle/>
          <a:p>
            <a:r>
              <a:rPr lang="en-GB" sz="4400" dirty="0">
                <a:latin typeface="Arial Rounded MT Bold" panose="020F0704030504030204" pitchFamily="34" charset="0"/>
              </a:rPr>
              <a:t>To survive in business today, we have to understand the approaching challenges and be relevant to them, and that is what we have to do as a community in order to survive, in order to preserve our identity. </a:t>
            </a:r>
          </a:p>
        </p:txBody>
      </p:sp>
    </p:spTree>
    <p:extLst>
      <p:ext uri="{BB962C8B-B14F-4D97-AF65-F5344CB8AC3E}">
        <p14:creationId xmlns:p14="http://schemas.microsoft.com/office/powerpoint/2010/main" val="258115501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14402" y="803187"/>
            <a:ext cx="10367318" cy="5016758"/>
          </a:xfrm>
          <a:prstGeom prst="rect">
            <a:avLst/>
          </a:prstGeom>
          <a:noFill/>
        </p:spPr>
        <p:txBody>
          <a:bodyPr wrap="square" rtlCol="0">
            <a:spAutoFit/>
          </a:bodyPr>
          <a:lstStyle/>
          <a:p>
            <a:r>
              <a:rPr lang="en-GB" sz="4400" dirty="0">
                <a:latin typeface="Arial Rounded MT Bold" panose="020F0704030504030204" pitchFamily="34" charset="0"/>
              </a:rPr>
              <a:t>For a community to survive, it has to be relevant, and able to interact and trade with other communities. Inkpen has done this for thousands of years.</a:t>
            </a:r>
          </a:p>
          <a:p>
            <a:endParaRPr lang="en-GB" sz="1200" dirty="0">
              <a:latin typeface="Arial Rounded MT Bold" panose="020F0704030504030204" pitchFamily="34" charset="0"/>
            </a:endParaRPr>
          </a:p>
          <a:p>
            <a:r>
              <a:rPr lang="en-GB" sz="4400" dirty="0">
                <a:latin typeface="Arial Rounded MT Bold" panose="020F0704030504030204" pitchFamily="34" charset="0"/>
              </a:rPr>
              <a:t>Inkpen was a focus of connections in the past and it needs to remain a focus to survive in the future.</a:t>
            </a:r>
          </a:p>
        </p:txBody>
      </p:sp>
    </p:spTree>
    <p:extLst>
      <p:ext uri="{BB962C8B-B14F-4D97-AF65-F5344CB8AC3E}">
        <p14:creationId xmlns:p14="http://schemas.microsoft.com/office/powerpoint/2010/main" val="20787665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22" y="853369"/>
            <a:ext cx="10849232" cy="1182321"/>
          </a:xfrm>
        </p:spPr>
        <p:txBody>
          <a:bodyPr/>
          <a:lstStyle/>
          <a:p>
            <a:pPr algn="ctr"/>
            <a:r>
              <a:rPr lang="en-GB" dirty="0">
                <a:latin typeface="Arial Rounded MT Bold" panose="020F0704030504030204" pitchFamily="34" charset="0"/>
              </a:rPr>
              <a:t>Inkpen is becoming globally connected</a:t>
            </a:r>
          </a:p>
        </p:txBody>
      </p:sp>
      <p:sp>
        <p:nvSpPr>
          <p:cNvPr id="3" name="Content Placeholder 2"/>
          <p:cNvSpPr>
            <a:spLocks noGrp="1"/>
          </p:cNvSpPr>
          <p:nvPr>
            <p:ph idx="1"/>
          </p:nvPr>
        </p:nvSpPr>
        <p:spPr>
          <a:xfrm>
            <a:off x="846438" y="2706130"/>
            <a:ext cx="10515600" cy="2891481"/>
          </a:xfrm>
        </p:spPr>
        <p:txBody>
          <a:bodyPr/>
          <a:lstStyle/>
          <a:p>
            <a:pPr marL="0" indent="0" algn="ctr">
              <a:buNone/>
            </a:pPr>
            <a:r>
              <a:rPr lang="en-GB" sz="4000" dirty="0">
                <a:latin typeface="Arial Rounded MT Bold" panose="020F0704030504030204" pitchFamily="34" charset="0"/>
              </a:rPr>
              <a:t>Superfast Broadband comes to Inkpen:</a:t>
            </a:r>
          </a:p>
          <a:p>
            <a:pPr marL="0" indent="0" algn="ctr">
              <a:buNone/>
            </a:pPr>
            <a:endParaRPr lang="en-GB" dirty="0">
              <a:latin typeface="Arial Rounded MT Bold" panose="020F0704030504030204" pitchFamily="34" charset="0"/>
            </a:endParaRPr>
          </a:p>
          <a:p>
            <a:pPr marL="0" indent="0" algn="ctr">
              <a:buNone/>
            </a:pPr>
            <a:r>
              <a:rPr lang="en-GB" sz="4000" dirty="0">
                <a:latin typeface="Arial Rounded MT Bold" panose="020F0704030504030204" pitchFamily="34" charset="0"/>
              </a:rPr>
              <a:t>Phase I …..Sept 2015</a:t>
            </a:r>
          </a:p>
          <a:p>
            <a:pPr marL="0" indent="0" algn="ctr">
              <a:buNone/>
            </a:pPr>
            <a:r>
              <a:rPr lang="en-GB" sz="4000" dirty="0">
                <a:latin typeface="Arial Rounded MT Bold" panose="020F0704030504030204" pitchFamily="34" charset="0"/>
              </a:rPr>
              <a:t>Phase II ….Sept 2017</a:t>
            </a:r>
          </a:p>
          <a:p>
            <a:pPr marL="0" indent="0" algn="ctr">
              <a:buNone/>
            </a:pPr>
            <a:endParaRPr lang="en-GB" dirty="0"/>
          </a:p>
          <a:p>
            <a:pPr marL="0" indent="0">
              <a:buNone/>
            </a:pPr>
            <a:endParaRPr lang="en-GB" dirty="0"/>
          </a:p>
        </p:txBody>
      </p:sp>
    </p:spTree>
    <p:extLst>
      <p:ext uri="{BB962C8B-B14F-4D97-AF65-F5344CB8AC3E}">
        <p14:creationId xmlns:p14="http://schemas.microsoft.com/office/powerpoint/2010/main" val="32589901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7968" y="1125624"/>
            <a:ext cx="10206680" cy="4801314"/>
          </a:xfrm>
          <a:prstGeom prst="rect">
            <a:avLst/>
          </a:prstGeom>
          <a:noFill/>
        </p:spPr>
        <p:txBody>
          <a:bodyPr wrap="square" rtlCol="0">
            <a:spAutoFit/>
          </a:bodyPr>
          <a:lstStyle/>
          <a:p>
            <a:r>
              <a:rPr lang="en-GB" sz="4800" dirty="0">
                <a:latin typeface="Arial Rounded MT Bold" panose="020F0704030504030204" pitchFamily="34" charset="0"/>
              </a:rPr>
              <a:t>Superfast broadband is changing businesses and peoples’ lives.</a:t>
            </a:r>
          </a:p>
          <a:p>
            <a:endParaRPr lang="en-GB" sz="4800" dirty="0">
              <a:latin typeface="Arial Rounded MT Bold" panose="020F0704030504030204" pitchFamily="34" charset="0"/>
            </a:endParaRPr>
          </a:p>
          <a:p>
            <a:pPr marL="0" indent="0">
              <a:buNone/>
            </a:pPr>
            <a:r>
              <a:rPr lang="en-GB" sz="4800" dirty="0">
                <a:latin typeface="Arial Rounded MT Bold" panose="020F0704030504030204" pitchFamily="34" charset="0"/>
              </a:rPr>
              <a:t>Superfast broadband can improve work-life balance and enables home working.</a:t>
            </a:r>
            <a:endParaRPr lang="en-GB" sz="1600" dirty="0">
              <a:latin typeface="Arial Rounded MT Bold" panose="020F0704030504030204" pitchFamily="34" charset="0"/>
            </a:endParaRPr>
          </a:p>
          <a:p>
            <a:endParaRPr lang="en-GB" dirty="0"/>
          </a:p>
        </p:txBody>
      </p:sp>
    </p:spTree>
    <p:extLst>
      <p:ext uri="{BB962C8B-B14F-4D97-AF65-F5344CB8AC3E}">
        <p14:creationId xmlns:p14="http://schemas.microsoft.com/office/powerpoint/2010/main" val="5137558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016" y="2261287"/>
            <a:ext cx="8489091" cy="1446550"/>
          </a:xfrm>
          <a:prstGeom prst="rect">
            <a:avLst/>
          </a:prstGeom>
          <a:noFill/>
        </p:spPr>
        <p:txBody>
          <a:bodyPr wrap="square" rtlCol="0">
            <a:spAutoFit/>
          </a:bodyPr>
          <a:lstStyle/>
          <a:p>
            <a:pPr algn="ctr"/>
            <a:r>
              <a:rPr lang="en-GB" sz="4400" dirty="0">
                <a:latin typeface="Arial Rounded MT Bold" panose="020F0704030504030204" pitchFamily="34" charset="0"/>
              </a:rPr>
              <a:t>But what about practical skills, hand crafts ?</a:t>
            </a:r>
          </a:p>
        </p:txBody>
      </p:sp>
    </p:spTree>
    <p:extLst>
      <p:ext uri="{BB962C8B-B14F-4D97-AF65-F5344CB8AC3E}">
        <p14:creationId xmlns:p14="http://schemas.microsoft.com/office/powerpoint/2010/main" val="1905478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989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397" y="1294417"/>
            <a:ext cx="9411286" cy="3785652"/>
          </a:xfrm>
          <a:prstGeom prst="rect">
            <a:avLst/>
          </a:prstGeom>
          <a:noFill/>
        </p:spPr>
        <p:txBody>
          <a:bodyPr wrap="square" rtlCol="0">
            <a:spAutoFit/>
          </a:bodyPr>
          <a:lstStyle/>
          <a:p>
            <a:r>
              <a:rPr lang="en-GB" sz="5400" dirty="0">
                <a:latin typeface="Arial Rounded MT Bold" panose="020F0704030504030204" pitchFamily="34" charset="0"/>
              </a:rPr>
              <a:t>The Ice age hasn’t finished. Will global warming end it ?</a:t>
            </a:r>
          </a:p>
          <a:p>
            <a:endParaRPr lang="en-GB" sz="2400" dirty="0">
              <a:latin typeface="Arial Rounded MT Bold" panose="020F0704030504030204" pitchFamily="34" charset="0"/>
            </a:endParaRPr>
          </a:p>
          <a:p>
            <a:r>
              <a:rPr lang="en-GB" sz="5400" dirty="0">
                <a:latin typeface="Arial Rounded MT Bold" panose="020F0704030504030204" pitchFamily="34" charset="0"/>
              </a:rPr>
              <a:t>And, what might it mean for us ?</a:t>
            </a:r>
          </a:p>
        </p:txBody>
      </p:sp>
    </p:spTree>
    <p:extLst>
      <p:ext uri="{BB962C8B-B14F-4D97-AF65-F5344CB8AC3E}">
        <p14:creationId xmlns:p14="http://schemas.microsoft.com/office/powerpoint/2010/main" val="20946344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962" y="1050324"/>
            <a:ext cx="10107827" cy="4493538"/>
          </a:xfrm>
          <a:prstGeom prst="rect">
            <a:avLst/>
          </a:prstGeom>
          <a:noFill/>
        </p:spPr>
        <p:txBody>
          <a:bodyPr wrap="square" rtlCol="0">
            <a:spAutoFit/>
          </a:bodyPr>
          <a:lstStyle/>
          <a:p>
            <a:r>
              <a:rPr lang="en-GB" sz="3600" b="1" dirty="0"/>
              <a:t>Global climate change</a:t>
            </a:r>
            <a:r>
              <a:rPr lang="en-GB" sz="3600" dirty="0"/>
              <a:t> has already had observable </a:t>
            </a:r>
            <a:r>
              <a:rPr lang="en-GB" sz="3600" b="1" dirty="0"/>
              <a:t>effects</a:t>
            </a:r>
            <a:r>
              <a:rPr lang="en-GB" sz="3600" dirty="0"/>
              <a:t> on the environment.</a:t>
            </a:r>
          </a:p>
          <a:p>
            <a:endParaRPr lang="en-GB" sz="1600" dirty="0"/>
          </a:p>
          <a:p>
            <a:r>
              <a:rPr lang="en-GB" sz="3600" dirty="0"/>
              <a:t>... </a:t>
            </a:r>
            <a:r>
              <a:rPr lang="en-GB" sz="3600" b="1" dirty="0"/>
              <a:t>Effects</a:t>
            </a:r>
            <a:r>
              <a:rPr lang="en-GB" sz="3600" dirty="0"/>
              <a:t> that scientists had predicted in the past would result from </a:t>
            </a:r>
            <a:r>
              <a:rPr lang="en-GB" sz="3600" b="1" dirty="0"/>
              <a:t>global climate change</a:t>
            </a:r>
            <a:r>
              <a:rPr lang="en-GB" sz="3600" dirty="0"/>
              <a:t> are now occurring: loss of sea ice, accelerated sea level rise and longer, more intense heat waves. </a:t>
            </a:r>
          </a:p>
          <a:p>
            <a:endParaRPr lang="en-GB" b="1" dirty="0"/>
          </a:p>
          <a:p>
            <a:r>
              <a:rPr lang="en-GB" sz="3600" b="1" dirty="0"/>
              <a:t>It means pressure on land and pressure on food.</a:t>
            </a:r>
          </a:p>
        </p:txBody>
      </p:sp>
    </p:spTree>
    <p:extLst>
      <p:ext uri="{BB962C8B-B14F-4D97-AF65-F5344CB8AC3E}">
        <p14:creationId xmlns:p14="http://schemas.microsoft.com/office/powerpoint/2010/main" val="40299771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3253" y="815547"/>
            <a:ext cx="10268465" cy="5232202"/>
          </a:xfrm>
          <a:prstGeom prst="rect">
            <a:avLst/>
          </a:prstGeom>
          <a:noFill/>
        </p:spPr>
        <p:txBody>
          <a:bodyPr wrap="square" rtlCol="0">
            <a:spAutoFit/>
          </a:bodyPr>
          <a:lstStyle/>
          <a:p>
            <a:r>
              <a:rPr lang="en-GB" sz="2800" dirty="0">
                <a:latin typeface="Arial Rounded MT Bold" panose="020F0704030504030204" pitchFamily="34" charset="0"/>
              </a:rPr>
              <a:t>The </a:t>
            </a:r>
            <a:r>
              <a:rPr lang="en-GB" sz="2800" dirty="0">
                <a:solidFill>
                  <a:srgbClr val="FF0000"/>
                </a:solidFill>
                <a:latin typeface="Arial Rounded MT Bold" panose="020F0704030504030204" pitchFamily="34" charset="0"/>
              </a:rPr>
              <a:t>UN </a:t>
            </a:r>
            <a:r>
              <a:rPr lang="en-GB" sz="2800" b="1" dirty="0">
                <a:solidFill>
                  <a:srgbClr val="FF0000"/>
                </a:solidFill>
                <a:latin typeface="Arial Rounded MT Bold" panose="020F0704030504030204" pitchFamily="34" charset="0"/>
              </a:rPr>
              <a:t>State of Food &amp; Agriculture 2016 report</a:t>
            </a:r>
            <a:r>
              <a:rPr lang="en-GB" sz="2800" dirty="0">
                <a:latin typeface="Arial Rounded MT Bold" panose="020F0704030504030204" pitchFamily="34" charset="0"/>
              </a:rPr>
              <a:t> said</a:t>
            </a:r>
          </a:p>
          <a:p>
            <a:endParaRPr lang="en-GB" sz="1200" dirty="0">
              <a:latin typeface="Arial Rounded MT Bold" panose="020F0704030504030204" pitchFamily="34" charset="0"/>
            </a:endParaRPr>
          </a:p>
          <a:p>
            <a:r>
              <a:rPr lang="en-GB" sz="2400" dirty="0">
                <a:latin typeface="Arial Rounded MT Bold" panose="020F0704030504030204" pitchFamily="34" charset="0"/>
              </a:rPr>
              <a:t>"business as usual" would leave millions at risk from hunger.</a:t>
            </a:r>
          </a:p>
          <a:p>
            <a:r>
              <a:rPr lang="en-GB" sz="2400" dirty="0">
                <a:latin typeface="Arial Rounded MT Bold" panose="020F0704030504030204" pitchFamily="34" charset="0"/>
              </a:rPr>
              <a:t>Last year, nations adopted a UN goal of ending hunger by 2030.</a:t>
            </a:r>
          </a:p>
          <a:p>
            <a:endParaRPr lang="en-GB" sz="1200" dirty="0">
              <a:latin typeface="Arial Rounded MT Bold" panose="020F0704030504030204" pitchFamily="34" charset="0"/>
            </a:endParaRPr>
          </a:p>
          <a:p>
            <a:r>
              <a:rPr lang="en-GB" sz="2400" dirty="0">
                <a:latin typeface="Arial Rounded MT Bold" panose="020F0704030504030204" pitchFamily="34" charset="0"/>
              </a:rPr>
              <a:t>"The climate is changing, so agriculture must change too. …Agriculture is contributing itself to about one fifth of the global emissions of carbon dioxide and other greenhouse gases," Mr Voss, who headed the team that produced the FAO State of Food &amp; Agriculture 2016 report, added.</a:t>
            </a:r>
          </a:p>
          <a:p>
            <a:endParaRPr lang="en-GB" sz="1200" dirty="0">
              <a:latin typeface="Arial Rounded MT Bold" panose="020F0704030504030204" pitchFamily="34" charset="0"/>
            </a:endParaRPr>
          </a:p>
          <a:p>
            <a:r>
              <a:rPr lang="en-GB" sz="2400" dirty="0">
                <a:latin typeface="Arial Rounded MT Bold" panose="020F0704030504030204" pitchFamily="34" charset="0"/>
              </a:rPr>
              <a:t>"If we continue along the present pathways then we will not be able to [deliver] food security around the world and we will not be able to stabilise the climate."					   </a:t>
            </a:r>
          </a:p>
          <a:p>
            <a:pPr algn="r"/>
            <a:r>
              <a:rPr lang="en-GB" i="1" dirty="0">
                <a:latin typeface="Arial Rounded MT Bold" panose="020F0704030504030204" pitchFamily="34" charset="0"/>
              </a:rPr>
              <a:t>Oct 18</a:t>
            </a:r>
            <a:r>
              <a:rPr lang="en-GB" i="1" baseline="30000" dirty="0">
                <a:latin typeface="Arial Rounded MT Bold" panose="020F0704030504030204" pitchFamily="34" charset="0"/>
              </a:rPr>
              <a:t>th</a:t>
            </a:r>
            <a:r>
              <a:rPr lang="en-GB" i="1" dirty="0">
                <a:latin typeface="Arial Rounded MT Bold" panose="020F0704030504030204" pitchFamily="34" charset="0"/>
              </a:rPr>
              <a:t> 2016</a:t>
            </a:r>
          </a:p>
        </p:txBody>
      </p:sp>
    </p:spTree>
    <p:extLst>
      <p:ext uri="{BB962C8B-B14F-4D97-AF65-F5344CB8AC3E}">
        <p14:creationId xmlns:p14="http://schemas.microsoft.com/office/powerpoint/2010/main" val="12685295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790" y="466468"/>
            <a:ext cx="7961870" cy="5971403"/>
          </a:xfrm>
          <a:prstGeom prst="rect">
            <a:avLst/>
          </a:prstGeom>
        </p:spPr>
      </p:pic>
    </p:spTree>
    <p:extLst>
      <p:ext uri="{BB962C8B-B14F-4D97-AF65-F5344CB8AC3E}">
        <p14:creationId xmlns:p14="http://schemas.microsoft.com/office/powerpoint/2010/main" val="357648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9" y="514350"/>
            <a:ext cx="7768389" cy="5826292"/>
          </a:xfrm>
          <a:prstGeom prst="rect">
            <a:avLst/>
          </a:prstGeom>
        </p:spPr>
      </p:pic>
      <p:sp>
        <p:nvSpPr>
          <p:cNvPr id="3" name="TextBox 2"/>
          <p:cNvSpPr txBox="1"/>
          <p:nvPr/>
        </p:nvSpPr>
        <p:spPr>
          <a:xfrm>
            <a:off x="4475747" y="5755867"/>
            <a:ext cx="4331368" cy="1077218"/>
          </a:xfrm>
          <a:prstGeom prst="rect">
            <a:avLst/>
          </a:prstGeom>
          <a:noFill/>
        </p:spPr>
        <p:txBody>
          <a:bodyPr wrap="square" rtlCol="0">
            <a:spAutoFit/>
          </a:bodyPr>
          <a:lstStyle/>
          <a:p>
            <a:r>
              <a:rPr lang="en-GB" sz="3200" dirty="0">
                <a:solidFill>
                  <a:schemeClr val="bg1"/>
                </a:solidFill>
                <a:latin typeface="Arial Rounded MT Bold" panose="020F0704030504030204" pitchFamily="34" charset="0"/>
              </a:rPr>
              <a:t>Eurasian Brown Bear</a:t>
            </a:r>
          </a:p>
        </p:txBody>
      </p:sp>
    </p:spTree>
    <p:extLst>
      <p:ext uri="{BB962C8B-B14F-4D97-AF65-F5344CB8AC3E}">
        <p14:creationId xmlns:p14="http://schemas.microsoft.com/office/powerpoint/2010/main" val="15892786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1441619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0259" y="605480"/>
            <a:ext cx="10503243" cy="5970865"/>
          </a:xfrm>
          <a:prstGeom prst="rect">
            <a:avLst/>
          </a:prstGeom>
          <a:noFill/>
        </p:spPr>
        <p:txBody>
          <a:bodyPr wrap="square" rtlCol="0">
            <a:spAutoFit/>
          </a:bodyPr>
          <a:lstStyle/>
          <a:p>
            <a:r>
              <a:rPr lang="en-GB" sz="2800" dirty="0">
                <a:latin typeface="Arial Rounded MT Bold" panose="020F0704030504030204" pitchFamily="34" charset="0"/>
              </a:rPr>
              <a:t>Climate change projections for 24 different countries, found that farmers in the UK, Germany and Canada could all benefit from global warming.</a:t>
            </a:r>
          </a:p>
          <a:p>
            <a:r>
              <a:rPr lang="en-GB" sz="2800" dirty="0">
                <a:latin typeface="Arial Rounded MT Bold" panose="020F0704030504030204" pitchFamily="34" charset="0"/>
              </a:rPr>
              <a:t>In these temperate climates, the increase in temperature will not kill plants but can make it easier to grow crops like wheat.</a:t>
            </a:r>
          </a:p>
          <a:p>
            <a:r>
              <a:rPr lang="en-GB" sz="2800" dirty="0">
                <a:latin typeface="Arial Rounded MT Bold" panose="020F0704030504030204" pitchFamily="34" charset="0"/>
              </a:rPr>
              <a:t>The UK could benefit the most with an estimated 96 per cent of agricultural land becoming more suitable for crops by 2100.</a:t>
            </a:r>
          </a:p>
          <a:p>
            <a:r>
              <a:rPr lang="en-GB" sz="2800" dirty="0">
                <a:latin typeface="Arial Rounded MT Bold" panose="020F0704030504030204" pitchFamily="34" charset="0"/>
              </a:rPr>
              <a:t>However Australia, Spain and South Africa will all see their crop production fall as the plants die in the hotter climate. More than 90 per cent of the land in these countries will become less suitable for agriculture.</a:t>
            </a:r>
          </a:p>
          <a:p>
            <a:endParaRPr lang="en-GB" dirty="0"/>
          </a:p>
        </p:txBody>
      </p:sp>
    </p:spTree>
    <p:extLst>
      <p:ext uri="{BB962C8B-B14F-4D97-AF65-F5344CB8AC3E}">
        <p14:creationId xmlns:p14="http://schemas.microsoft.com/office/powerpoint/2010/main" val="38372994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551" y="518984"/>
            <a:ext cx="10935730" cy="5693866"/>
          </a:xfrm>
          <a:prstGeom prst="rect">
            <a:avLst/>
          </a:prstGeom>
          <a:noFill/>
        </p:spPr>
        <p:txBody>
          <a:bodyPr wrap="square" rtlCol="0">
            <a:spAutoFit/>
          </a:bodyPr>
          <a:lstStyle/>
          <a:p>
            <a:r>
              <a:rPr lang="en-GB" sz="2800" dirty="0">
                <a:latin typeface="Arial Rounded MT Bold" panose="020F0704030504030204" pitchFamily="34" charset="0"/>
              </a:rPr>
              <a:t>Climate change to bring opportunities and problems for UK.</a:t>
            </a:r>
          </a:p>
          <a:p>
            <a:endParaRPr lang="en-GB" sz="800" dirty="0">
              <a:latin typeface="Arial Rounded MT Bold" panose="020F0704030504030204" pitchFamily="34" charset="0"/>
            </a:endParaRPr>
          </a:p>
          <a:p>
            <a:r>
              <a:rPr lang="en-GB" sz="2400" dirty="0">
                <a:latin typeface="Arial Rounded MT Bold" panose="020F0704030504030204" pitchFamily="34" charset="0"/>
              </a:rPr>
              <a:t>Farming, forestry and tourism to benefit from warmer summers.</a:t>
            </a:r>
          </a:p>
          <a:p>
            <a:endParaRPr lang="en-GB" sz="800" dirty="0">
              <a:latin typeface="Arial Rounded MT Bold" panose="020F0704030504030204" pitchFamily="34" charset="0"/>
            </a:endParaRPr>
          </a:p>
          <a:p>
            <a:r>
              <a:rPr lang="en-GB" sz="2400" dirty="0">
                <a:latin typeface="Arial Rounded MT Bold" panose="020F0704030504030204" pitchFamily="34" charset="0"/>
              </a:rPr>
              <a:t>Shorter sea routes caused by the melting of the ice caps benefitting shipping and reducing transportation costs.</a:t>
            </a:r>
          </a:p>
          <a:p>
            <a:endParaRPr lang="en-GB" sz="800" dirty="0">
              <a:latin typeface="Arial Rounded MT Bold" panose="020F0704030504030204" pitchFamily="34" charset="0"/>
            </a:endParaRPr>
          </a:p>
          <a:p>
            <a:r>
              <a:rPr lang="en-GB" sz="2400" dirty="0">
                <a:latin typeface="Arial Rounded MT Bold" panose="020F0704030504030204" pitchFamily="34" charset="0"/>
              </a:rPr>
              <a:t>Rising temperatures may lead to improved health across the UK, encouraging outdoor activity, boosting vitamin D levels and increasing tourism. </a:t>
            </a:r>
          </a:p>
          <a:p>
            <a:endParaRPr lang="en-GB" sz="800" dirty="0">
              <a:latin typeface="Arial Rounded MT Bold" panose="020F0704030504030204" pitchFamily="34" charset="0"/>
            </a:endParaRPr>
          </a:p>
          <a:p>
            <a:r>
              <a:rPr lang="en-GB" sz="2400" dirty="0">
                <a:latin typeface="Arial Rounded MT Bold" panose="020F0704030504030204" pitchFamily="34" charset="0"/>
              </a:rPr>
              <a:t>Cost of increase in storms, droughts, floods and other extreme weather conditions could rise 10 fold.</a:t>
            </a:r>
          </a:p>
          <a:p>
            <a:endParaRPr lang="en-GB" sz="800" dirty="0">
              <a:latin typeface="Arial Rounded MT Bold" panose="020F0704030504030204" pitchFamily="34" charset="0"/>
            </a:endParaRPr>
          </a:p>
          <a:p>
            <a:r>
              <a:rPr lang="en-GB" sz="2400" dirty="0">
                <a:latin typeface="Arial Rounded MT Bold" panose="020F0704030504030204" pitchFamily="34" charset="0"/>
              </a:rPr>
              <a:t>Increased crop yields as warmer weather results in better growth rates.</a:t>
            </a:r>
          </a:p>
          <a:p>
            <a:r>
              <a:rPr lang="en-GB" sz="2400" dirty="0">
                <a:latin typeface="Arial Rounded MT Bold" panose="020F0704030504030204" pitchFamily="34" charset="0"/>
              </a:rPr>
              <a:t>Fewer deaths due to cold weather.</a:t>
            </a:r>
          </a:p>
          <a:p>
            <a:endParaRPr lang="en-GB" sz="800" dirty="0">
              <a:latin typeface="Arial Rounded MT Bold" panose="020F0704030504030204" pitchFamily="34" charset="0"/>
            </a:endParaRPr>
          </a:p>
          <a:p>
            <a:r>
              <a:rPr lang="en-GB" sz="2400" dirty="0">
                <a:latin typeface="Arial Rounded MT Bold" panose="020F0704030504030204" pitchFamily="34" charset="0"/>
              </a:rPr>
              <a:t>Mosquito-borne diseases such as malaria may increase and native animal species decline.</a:t>
            </a:r>
          </a:p>
        </p:txBody>
      </p:sp>
    </p:spTree>
    <p:extLst>
      <p:ext uri="{BB962C8B-B14F-4D97-AF65-F5344CB8AC3E}">
        <p14:creationId xmlns:p14="http://schemas.microsoft.com/office/powerpoint/2010/main" val="33596017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736" y="953347"/>
            <a:ext cx="7855516" cy="5062443"/>
          </a:xfrm>
          <a:prstGeom prst="rect">
            <a:avLst/>
          </a:prstGeom>
        </p:spPr>
      </p:pic>
    </p:spTree>
    <p:extLst>
      <p:ext uri="{BB962C8B-B14F-4D97-AF65-F5344CB8AC3E}">
        <p14:creationId xmlns:p14="http://schemas.microsoft.com/office/powerpoint/2010/main" val="22282553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5805" y="2001794"/>
            <a:ext cx="8748584" cy="2862322"/>
          </a:xfrm>
          <a:prstGeom prst="rect">
            <a:avLst/>
          </a:prstGeom>
          <a:noFill/>
        </p:spPr>
        <p:txBody>
          <a:bodyPr wrap="square" rtlCol="0">
            <a:spAutoFit/>
          </a:bodyPr>
          <a:lstStyle/>
          <a:p>
            <a:pPr algn="ctr"/>
            <a:r>
              <a:rPr lang="en-GB" sz="5400" dirty="0">
                <a:latin typeface="Arial Rounded MT Bold" panose="020F0704030504030204" pitchFamily="34" charset="0"/>
              </a:rPr>
              <a:t>For some countries and peoples it will be a fight for survival.</a:t>
            </a:r>
          </a:p>
          <a:p>
            <a:endParaRPr lang="en-GB" dirty="0"/>
          </a:p>
        </p:txBody>
      </p:sp>
    </p:spTree>
    <p:extLst>
      <p:ext uri="{BB962C8B-B14F-4D97-AF65-F5344CB8AC3E}">
        <p14:creationId xmlns:p14="http://schemas.microsoft.com/office/powerpoint/2010/main" val="1467031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547" y="659481"/>
            <a:ext cx="10058400" cy="5657850"/>
          </a:xfrm>
          <a:prstGeom prst="rect">
            <a:avLst/>
          </a:prstGeom>
        </p:spPr>
      </p:pic>
      <p:sp>
        <p:nvSpPr>
          <p:cNvPr id="3" name="TextBox 2"/>
          <p:cNvSpPr txBox="1"/>
          <p:nvPr/>
        </p:nvSpPr>
        <p:spPr>
          <a:xfrm>
            <a:off x="2069432" y="1299411"/>
            <a:ext cx="2719136" cy="584775"/>
          </a:xfrm>
          <a:prstGeom prst="rect">
            <a:avLst/>
          </a:prstGeom>
          <a:noFill/>
        </p:spPr>
        <p:txBody>
          <a:bodyPr wrap="square" rtlCol="0">
            <a:spAutoFit/>
          </a:bodyPr>
          <a:lstStyle/>
          <a:p>
            <a:r>
              <a:rPr lang="en-GB" sz="3200" dirty="0">
                <a:solidFill>
                  <a:schemeClr val="bg1"/>
                </a:solidFill>
                <a:latin typeface="Arial Rounded MT Bold" panose="020F0704030504030204" pitchFamily="34" charset="0"/>
              </a:rPr>
              <a:t>Wolverine</a:t>
            </a:r>
          </a:p>
        </p:txBody>
      </p:sp>
    </p:spTree>
    <p:extLst>
      <p:ext uri="{BB962C8B-B14F-4D97-AF65-F5344CB8AC3E}">
        <p14:creationId xmlns:p14="http://schemas.microsoft.com/office/powerpoint/2010/main" val="400812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207957"/>
            <a:ext cx="8587945" cy="1938992"/>
          </a:xfrm>
          <a:prstGeom prst="rect">
            <a:avLst/>
          </a:prstGeom>
          <a:noFill/>
        </p:spPr>
        <p:txBody>
          <a:bodyPr wrap="square" rtlCol="0">
            <a:spAutoFit/>
          </a:bodyPr>
          <a:lstStyle/>
          <a:p>
            <a:pPr algn="ctr"/>
            <a:r>
              <a:rPr lang="en-GB" altLang="en-US" sz="6000" dirty="0">
                <a:latin typeface="Arial Rounded MT Bold" panose="020F0704030504030204" pitchFamily="34" charset="0"/>
              </a:rPr>
              <a:t>So, where does Inkpen fit in ?</a:t>
            </a:r>
            <a:endParaRPr lang="en-GB" sz="6000" dirty="0"/>
          </a:p>
        </p:txBody>
      </p:sp>
    </p:spTree>
    <p:extLst>
      <p:ext uri="{BB962C8B-B14F-4D97-AF65-F5344CB8AC3E}">
        <p14:creationId xmlns:p14="http://schemas.microsoft.com/office/powerpoint/2010/main" val="266449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746" y="1383633"/>
            <a:ext cx="7455256" cy="4788568"/>
          </a:xfrm>
          <a:prstGeom prst="rect">
            <a:avLst/>
          </a:prstGeom>
        </p:spPr>
      </p:pic>
      <p:sp>
        <p:nvSpPr>
          <p:cNvPr id="3" name="TextBox 2"/>
          <p:cNvSpPr txBox="1"/>
          <p:nvPr/>
        </p:nvSpPr>
        <p:spPr>
          <a:xfrm>
            <a:off x="5125453" y="798858"/>
            <a:ext cx="2983832" cy="584775"/>
          </a:xfrm>
          <a:prstGeom prst="rect">
            <a:avLst/>
          </a:prstGeom>
          <a:noFill/>
        </p:spPr>
        <p:txBody>
          <a:bodyPr wrap="square" rtlCol="0">
            <a:spAutoFit/>
          </a:bodyPr>
          <a:lstStyle/>
          <a:p>
            <a:r>
              <a:rPr lang="en-GB" sz="3200" dirty="0">
                <a:latin typeface="Arial Rounded MT Bold" panose="020F0704030504030204" pitchFamily="34" charset="0"/>
              </a:rPr>
              <a:t>Grey Wolf</a:t>
            </a:r>
          </a:p>
        </p:txBody>
      </p:sp>
    </p:spTree>
    <p:extLst>
      <p:ext uri="{BB962C8B-B14F-4D97-AF65-F5344CB8AC3E}">
        <p14:creationId xmlns:p14="http://schemas.microsoft.com/office/powerpoint/2010/main" val="2080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57200"/>
            <a:ext cx="9906000" cy="5943600"/>
          </a:xfrm>
          <a:prstGeom prst="rect">
            <a:avLst/>
          </a:prstGeom>
        </p:spPr>
      </p:pic>
      <p:sp>
        <p:nvSpPr>
          <p:cNvPr id="3" name="TextBox 2"/>
          <p:cNvSpPr txBox="1"/>
          <p:nvPr/>
        </p:nvSpPr>
        <p:spPr>
          <a:xfrm>
            <a:off x="7389341" y="986589"/>
            <a:ext cx="3017975" cy="584775"/>
          </a:xfrm>
          <a:prstGeom prst="rect">
            <a:avLst/>
          </a:prstGeom>
          <a:noFill/>
        </p:spPr>
        <p:txBody>
          <a:bodyPr wrap="square" rtlCol="0">
            <a:spAutoFit/>
          </a:bodyPr>
          <a:lstStyle/>
          <a:p>
            <a:r>
              <a:rPr lang="en-GB" sz="3200" dirty="0">
                <a:solidFill>
                  <a:schemeClr val="bg1"/>
                </a:solidFill>
                <a:latin typeface="Arial Rounded MT Bold" panose="020F0704030504030204" pitchFamily="34" charset="0"/>
              </a:rPr>
              <a:t>Eurasian Lynx</a:t>
            </a:r>
          </a:p>
        </p:txBody>
      </p:sp>
    </p:spTree>
    <p:extLst>
      <p:ext uri="{BB962C8B-B14F-4D97-AF65-F5344CB8AC3E}">
        <p14:creationId xmlns:p14="http://schemas.microsoft.com/office/powerpoint/2010/main" val="9563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725" y="1377019"/>
            <a:ext cx="6664685" cy="4494391"/>
          </a:xfrm>
          <a:prstGeom prst="rect">
            <a:avLst/>
          </a:prstGeom>
        </p:spPr>
      </p:pic>
      <p:sp>
        <p:nvSpPr>
          <p:cNvPr id="2" name="TextBox 1"/>
          <p:cNvSpPr txBox="1"/>
          <p:nvPr/>
        </p:nvSpPr>
        <p:spPr>
          <a:xfrm>
            <a:off x="3994484" y="794084"/>
            <a:ext cx="3489158" cy="523220"/>
          </a:xfrm>
          <a:prstGeom prst="rect">
            <a:avLst/>
          </a:prstGeom>
          <a:noFill/>
        </p:spPr>
        <p:txBody>
          <a:bodyPr wrap="square" rtlCol="0">
            <a:spAutoFit/>
          </a:bodyPr>
          <a:lstStyle/>
          <a:p>
            <a:pPr algn="ctr"/>
            <a:r>
              <a:rPr lang="en-GB" sz="2800" dirty="0">
                <a:latin typeface="Arial Rounded MT Bold" panose="020F0704030504030204" pitchFamily="34" charset="0"/>
              </a:rPr>
              <a:t>Irish Elk</a:t>
            </a:r>
          </a:p>
        </p:txBody>
      </p:sp>
    </p:spTree>
    <p:extLst>
      <p:ext uri="{BB962C8B-B14F-4D97-AF65-F5344CB8AC3E}">
        <p14:creationId xmlns:p14="http://schemas.microsoft.com/office/powerpoint/2010/main" val="3149357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175" y="2208747"/>
            <a:ext cx="7314839" cy="4388903"/>
          </a:xfrm>
          <a:prstGeom prst="rect">
            <a:avLst/>
          </a:prstGeom>
        </p:spPr>
      </p:pic>
      <p:sp>
        <p:nvSpPr>
          <p:cNvPr id="3" name="TextBox 2"/>
          <p:cNvSpPr txBox="1"/>
          <p:nvPr/>
        </p:nvSpPr>
        <p:spPr>
          <a:xfrm>
            <a:off x="1495167" y="639087"/>
            <a:ext cx="9242854" cy="1569660"/>
          </a:xfrm>
          <a:prstGeom prst="rect">
            <a:avLst/>
          </a:prstGeom>
          <a:noFill/>
        </p:spPr>
        <p:txBody>
          <a:bodyPr wrap="square" rtlCol="0">
            <a:spAutoFit/>
          </a:bodyPr>
          <a:lstStyle/>
          <a:p>
            <a:pPr algn="ctr"/>
            <a:r>
              <a:rPr lang="en-GB" sz="3200" dirty="0">
                <a:latin typeface="Arial Rounded MT Bold" panose="020F0704030504030204" pitchFamily="34" charset="0"/>
              </a:rPr>
              <a:t>Eurasian Beaver – landscape transformers. Blocking the upper reaches of rivers with dams to create boggy wetlands.</a:t>
            </a:r>
          </a:p>
        </p:txBody>
      </p:sp>
    </p:spTree>
    <p:extLst>
      <p:ext uri="{BB962C8B-B14F-4D97-AF65-F5344CB8AC3E}">
        <p14:creationId xmlns:p14="http://schemas.microsoft.com/office/powerpoint/2010/main" val="414896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46555" y="308662"/>
            <a:ext cx="7678738" cy="6291263"/>
          </a:xfrm>
        </p:spPr>
      </p:pic>
      <p:sp>
        <p:nvSpPr>
          <p:cNvPr id="15363" name="TextBox 7"/>
          <p:cNvSpPr txBox="1">
            <a:spLocks noChangeArrowheads="1"/>
          </p:cNvSpPr>
          <p:nvPr/>
        </p:nvSpPr>
        <p:spPr bwMode="auto">
          <a:xfrm>
            <a:off x="3846555" y="630238"/>
            <a:ext cx="30241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600" dirty="0">
                <a:solidFill>
                  <a:schemeClr val="bg1"/>
                </a:solidFill>
              </a:rPr>
              <a:t>Amesbury to Thatcham via Inkpen</a:t>
            </a:r>
          </a:p>
        </p:txBody>
      </p:sp>
      <p:sp>
        <p:nvSpPr>
          <p:cNvPr id="2" name="TextBox 1"/>
          <p:cNvSpPr txBox="1"/>
          <p:nvPr/>
        </p:nvSpPr>
        <p:spPr>
          <a:xfrm>
            <a:off x="543697" y="969963"/>
            <a:ext cx="3039762" cy="5078313"/>
          </a:xfrm>
          <a:prstGeom prst="rect">
            <a:avLst/>
          </a:prstGeom>
          <a:noFill/>
        </p:spPr>
        <p:txBody>
          <a:bodyPr wrap="square" rtlCol="0">
            <a:spAutoFit/>
          </a:bodyPr>
          <a:lstStyle/>
          <a:p>
            <a:r>
              <a:rPr lang="en-GB" sz="3600" dirty="0">
                <a:latin typeface="Arial Rounded MT Bold" panose="020F0704030504030204" pitchFamily="34" charset="0"/>
              </a:rPr>
              <a:t>Amesbury </a:t>
            </a:r>
            <a:r>
              <a:rPr lang="en-GB" sz="3600" dirty="0">
                <a:solidFill>
                  <a:srgbClr val="C00000"/>
                </a:solidFill>
                <a:latin typeface="Arial Rounded MT Bold" panose="020F0704030504030204" pitchFamily="34" charset="0"/>
              </a:rPr>
              <a:t>(on Avon)</a:t>
            </a:r>
            <a:r>
              <a:rPr lang="en-GB" sz="3600" dirty="0">
                <a:latin typeface="Arial Rounded MT Bold" panose="020F0704030504030204" pitchFamily="34" charset="0"/>
              </a:rPr>
              <a:t> and Thatcham </a:t>
            </a:r>
            <a:r>
              <a:rPr lang="en-GB" sz="3600" dirty="0">
                <a:solidFill>
                  <a:srgbClr val="C00000"/>
                </a:solidFill>
                <a:latin typeface="Arial Rounded MT Bold" panose="020F0704030504030204" pitchFamily="34" charset="0"/>
              </a:rPr>
              <a:t>(on Kennet) </a:t>
            </a:r>
            <a:r>
              <a:rPr lang="en-GB" sz="3600" dirty="0">
                <a:latin typeface="Arial Rounded MT Bold" panose="020F0704030504030204" pitchFamily="34" charset="0"/>
              </a:rPr>
              <a:t>- Connected by water and a hill top ridge.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446572"/>
            <a:ext cx="8952641" cy="5953505"/>
          </a:xfrm>
          <a:prstGeom prst="rect">
            <a:avLst/>
          </a:prstGeom>
        </p:spPr>
      </p:pic>
      <p:sp>
        <p:nvSpPr>
          <p:cNvPr id="2" name="Title 1"/>
          <p:cNvSpPr>
            <a:spLocks noGrp="1"/>
          </p:cNvSpPr>
          <p:nvPr>
            <p:ph type="title"/>
          </p:nvPr>
        </p:nvSpPr>
        <p:spPr>
          <a:xfrm>
            <a:off x="5696465" y="1045912"/>
            <a:ext cx="4373967" cy="1288214"/>
          </a:xfrm>
        </p:spPr>
        <p:txBody>
          <a:bodyPr rtlCol="0">
            <a:noAutofit/>
          </a:bodyPr>
          <a:lstStyle/>
          <a:p>
            <a:pPr algn="ctr" eaLnBrk="1" fontAlgn="auto" hangingPunct="1">
              <a:spcAft>
                <a:spcPts val="0"/>
              </a:spcAft>
              <a:defRPr/>
            </a:pPr>
            <a:r>
              <a:rPr lang="en-GB" sz="3200" dirty="0">
                <a:latin typeface="Arial Rounded MT Bold" panose="020F0704030504030204" pitchFamily="34" charset="0"/>
              </a:rPr>
              <a:t>Inkpen, a strategic point on the</a:t>
            </a:r>
            <a:br>
              <a:rPr lang="en-GB" sz="3200" dirty="0">
                <a:latin typeface="Arial Rounded MT Bold" panose="020F0704030504030204" pitchFamily="34" charset="0"/>
              </a:rPr>
            </a:br>
            <a:r>
              <a:rPr lang="en-GB" sz="3200" dirty="0">
                <a:latin typeface="Arial Rounded MT Bold" panose="020F0704030504030204" pitchFamily="34" charset="0"/>
              </a:rPr>
              <a:t>hill-top motorway.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70454" y="337948"/>
            <a:ext cx="9255625" cy="6223490"/>
          </a:xfrm>
          <a:prstGeom prst="rect">
            <a:avLst/>
          </a:prstGeom>
        </p:spPr>
      </p:pic>
      <p:sp>
        <p:nvSpPr>
          <p:cNvPr id="2" name="TextBox 1"/>
          <p:cNvSpPr txBox="1"/>
          <p:nvPr/>
        </p:nvSpPr>
        <p:spPr>
          <a:xfrm>
            <a:off x="2211859" y="753762"/>
            <a:ext cx="3793525" cy="769441"/>
          </a:xfrm>
          <a:prstGeom prst="rect">
            <a:avLst/>
          </a:prstGeom>
          <a:noFill/>
        </p:spPr>
        <p:txBody>
          <a:bodyPr wrap="square" rtlCol="0">
            <a:spAutoFit/>
          </a:bodyPr>
          <a:lstStyle/>
          <a:p>
            <a:r>
              <a:rPr lang="en-GB" sz="4400" dirty="0">
                <a:solidFill>
                  <a:schemeClr val="bg1"/>
                </a:solidFill>
                <a:latin typeface="Arial Rounded MT Bold" panose="020F0704030504030204" pitchFamily="34" charset="0"/>
              </a:rPr>
              <a:t>Motel Inkpen</a:t>
            </a:r>
          </a:p>
        </p:txBody>
      </p:sp>
    </p:spTree>
    <p:extLst>
      <p:ext uri="{BB962C8B-B14F-4D97-AF65-F5344CB8AC3E}">
        <p14:creationId xmlns:p14="http://schemas.microsoft.com/office/powerpoint/2010/main" val="749336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632" y="1137797"/>
            <a:ext cx="8710863" cy="4524315"/>
          </a:xfrm>
          <a:prstGeom prst="rect">
            <a:avLst/>
          </a:prstGeom>
          <a:noFill/>
        </p:spPr>
        <p:txBody>
          <a:bodyPr wrap="square" rtlCol="0">
            <a:spAutoFit/>
          </a:bodyPr>
          <a:lstStyle/>
          <a:p>
            <a:r>
              <a:rPr lang="en-GB" sz="3600" dirty="0">
                <a:latin typeface="Arial Rounded MT Bold" panose="020F0704030504030204" pitchFamily="34" charset="0"/>
              </a:rPr>
              <a:t>Inkpen Hill is a secure &amp; sustainable location:</a:t>
            </a:r>
          </a:p>
          <a:p>
            <a:r>
              <a:rPr lang="en-GB" sz="3600" dirty="0">
                <a:latin typeface="Arial Rounded MT Bold" panose="020F0704030504030204" pitchFamily="34" charset="0"/>
              </a:rPr>
              <a:t>Water close by,</a:t>
            </a:r>
          </a:p>
          <a:p>
            <a:r>
              <a:rPr lang="en-GB" sz="3600" dirty="0">
                <a:latin typeface="Arial Rounded MT Bold" panose="020F0704030504030204" pitchFamily="34" charset="0"/>
              </a:rPr>
              <a:t>Wood for fuel,</a:t>
            </a:r>
          </a:p>
          <a:p>
            <a:r>
              <a:rPr lang="en-GB" sz="3600" dirty="0">
                <a:latin typeface="Arial Rounded MT Bold" panose="020F0704030504030204" pitchFamily="34" charset="0"/>
              </a:rPr>
              <a:t>Wood &amp; local Clay for pots,</a:t>
            </a:r>
          </a:p>
          <a:p>
            <a:r>
              <a:rPr lang="en-GB" sz="3600" dirty="0">
                <a:latin typeface="Arial Rounded MT Bold" panose="020F0704030504030204" pitchFamily="34" charset="0"/>
              </a:rPr>
              <a:t>Flint for tools,</a:t>
            </a:r>
          </a:p>
          <a:p>
            <a:r>
              <a:rPr lang="en-GB" sz="3600" dirty="0">
                <a:latin typeface="Arial Rounded MT Bold" panose="020F0704030504030204" pitchFamily="34" charset="0"/>
              </a:rPr>
              <a:t>Animals, berries and nuts for food,</a:t>
            </a:r>
          </a:p>
          <a:p>
            <a:r>
              <a:rPr lang="en-GB" sz="3600" dirty="0">
                <a:latin typeface="Arial Rounded MT Bold" panose="020F0704030504030204" pitchFamily="34" charset="0"/>
              </a:rPr>
              <a:t>Animal skins for clothing.</a:t>
            </a:r>
          </a:p>
        </p:txBody>
      </p:sp>
    </p:spTree>
    <p:extLst>
      <p:ext uri="{BB962C8B-B14F-4D97-AF65-F5344CB8AC3E}">
        <p14:creationId xmlns:p14="http://schemas.microsoft.com/office/powerpoint/2010/main" val="2382686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18" y="2434287"/>
            <a:ext cx="11149535" cy="3551923"/>
          </a:xfrm>
          <a:prstGeom prst="rect">
            <a:avLst/>
          </a:prstGeom>
        </p:spPr>
      </p:pic>
      <p:sp>
        <p:nvSpPr>
          <p:cNvPr id="3" name="TextBox 2"/>
          <p:cNvSpPr txBox="1"/>
          <p:nvPr/>
        </p:nvSpPr>
        <p:spPr>
          <a:xfrm>
            <a:off x="1005652" y="679621"/>
            <a:ext cx="10097666" cy="1569660"/>
          </a:xfrm>
          <a:prstGeom prst="rect">
            <a:avLst/>
          </a:prstGeom>
          <a:noFill/>
        </p:spPr>
        <p:txBody>
          <a:bodyPr wrap="square" rtlCol="0">
            <a:spAutoFit/>
          </a:bodyPr>
          <a:lstStyle/>
          <a:p>
            <a:pPr algn="ctr"/>
            <a:r>
              <a:rPr lang="en-GB" sz="3200" dirty="0">
                <a:latin typeface="Arial Rounded MT Bold" panose="020F0704030504030204" pitchFamily="34" charset="0"/>
              </a:rPr>
              <a:t>Descending from the hill-top, aiming for Thatcham via where the Crown and Garter is now, and on to Folly Road.</a:t>
            </a:r>
          </a:p>
        </p:txBody>
      </p:sp>
    </p:spTree>
    <p:extLst>
      <p:ext uri="{BB962C8B-B14F-4D97-AF65-F5344CB8AC3E}">
        <p14:creationId xmlns:p14="http://schemas.microsoft.com/office/powerpoint/2010/main" val="504837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18" y="2434287"/>
            <a:ext cx="11149535" cy="3551923"/>
          </a:xfrm>
          <a:prstGeom prst="rect">
            <a:avLst/>
          </a:prstGeom>
        </p:spPr>
      </p:pic>
      <p:sp>
        <p:nvSpPr>
          <p:cNvPr id="3" name="TextBox 2"/>
          <p:cNvSpPr txBox="1"/>
          <p:nvPr/>
        </p:nvSpPr>
        <p:spPr>
          <a:xfrm>
            <a:off x="1005652" y="679621"/>
            <a:ext cx="10097666" cy="1569660"/>
          </a:xfrm>
          <a:prstGeom prst="rect">
            <a:avLst/>
          </a:prstGeom>
          <a:noFill/>
        </p:spPr>
        <p:txBody>
          <a:bodyPr wrap="square" rtlCol="0">
            <a:spAutoFit/>
          </a:bodyPr>
          <a:lstStyle/>
          <a:p>
            <a:pPr algn="ctr"/>
            <a:r>
              <a:rPr lang="en-GB" sz="3200" dirty="0">
                <a:latin typeface="Arial Rounded MT Bold" panose="020F0704030504030204" pitchFamily="34" charset="0"/>
              </a:rPr>
              <a:t>Descending from the hill-top, aiming for Thatcham via where the Crown and Garter is now, and on to Folly Road.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17" y="2434286"/>
            <a:ext cx="11149535" cy="3551923"/>
          </a:xfrm>
          <a:prstGeom prst="rect">
            <a:avLst/>
          </a:prstGeom>
        </p:spPr>
      </p:pic>
    </p:spTree>
    <p:extLst>
      <p:ext uri="{BB962C8B-B14F-4D97-AF65-F5344CB8AC3E}">
        <p14:creationId xmlns:p14="http://schemas.microsoft.com/office/powerpoint/2010/main" val="420221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505" y="1421027"/>
            <a:ext cx="7956247" cy="5029199"/>
          </a:xfrm>
          <a:prstGeom prst="rect">
            <a:avLst/>
          </a:prstGeom>
        </p:spPr>
      </p:pic>
      <p:sp>
        <p:nvSpPr>
          <p:cNvPr id="3" name="TextBox 2"/>
          <p:cNvSpPr txBox="1"/>
          <p:nvPr/>
        </p:nvSpPr>
        <p:spPr>
          <a:xfrm>
            <a:off x="893898" y="518984"/>
            <a:ext cx="10441460" cy="707886"/>
          </a:xfrm>
          <a:prstGeom prst="rect">
            <a:avLst/>
          </a:prstGeom>
          <a:noFill/>
        </p:spPr>
        <p:txBody>
          <a:bodyPr wrap="square" rtlCol="0">
            <a:spAutoFit/>
          </a:bodyPr>
          <a:lstStyle/>
          <a:p>
            <a:r>
              <a:rPr lang="en-GB" sz="4000" dirty="0">
                <a:latin typeface="Arial Rounded MT Bold" panose="020F0704030504030204" pitchFamily="34" charset="0"/>
              </a:rPr>
              <a:t>Two rivers – the Avon and Kennet/Thames</a:t>
            </a:r>
          </a:p>
        </p:txBody>
      </p:sp>
    </p:spTree>
    <p:extLst>
      <p:ext uri="{BB962C8B-B14F-4D97-AF65-F5344CB8AC3E}">
        <p14:creationId xmlns:p14="http://schemas.microsoft.com/office/powerpoint/2010/main" val="4173464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08113" y="723900"/>
            <a:ext cx="9375775" cy="5440363"/>
          </a:xfrm>
        </p:spPr>
      </p:pic>
      <p:sp>
        <p:nvSpPr>
          <p:cNvPr id="17411" name="Title 1"/>
          <p:cNvSpPr>
            <a:spLocks noGrp="1"/>
          </p:cNvSpPr>
          <p:nvPr>
            <p:ph type="title"/>
          </p:nvPr>
        </p:nvSpPr>
        <p:spPr>
          <a:xfrm>
            <a:off x="838200" y="723899"/>
            <a:ext cx="10515600" cy="1216111"/>
          </a:xfrm>
        </p:spPr>
        <p:txBody>
          <a:bodyPr/>
          <a:lstStyle/>
          <a:p>
            <a:pPr algn="ctr"/>
            <a:r>
              <a:rPr lang="en-GB" altLang="en-US" dirty="0">
                <a:latin typeface="Arial Rounded MT Bold" panose="020F0704030504030204" pitchFamily="34" charset="0"/>
              </a:rPr>
              <a:t>Folly Road – water sources</a:t>
            </a:r>
            <a:br>
              <a:rPr lang="en-GB" altLang="en-US" dirty="0">
                <a:latin typeface="Arial Rounded MT Bold" panose="020F0704030504030204" pitchFamily="34" charset="0"/>
              </a:rPr>
            </a:br>
            <a:r>
              <a:rPr lang="en-GB" altLang="en-US" sz="3200" dirty="0">
                <a:latin typeface="Arial Rounded MT Bold" panose="020F0704030504030204" pitchFamily="34" charset="0"/>
              </a:rPr>
              <a:t>in the direction of Thatcham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1054100" y="605396"/>
            <a:ext cx="6399213" cy="5622409"/>
          </a:xfrm>
        </p:spPr>
        <p:txBody>
          <a:bodyPr/>
          <a:lstStyle/>
          <a:p>
            <a:pPr marL="0" indent="0">
              <a:buFont typeface="Arial" panose="020B0604020202020204" pitchFamily="34" charset="0"/>
              <a:buNone/>
            </a:pPr>
            <a:r>
              <a:rPr lang="en-GB" altLang="en-US" sz="3200" dirty="0">
                <a:latin typeface="Arial Rounded MT Bold" panose="020F0704030504030204" pitchFamily="34" charset="0"/>
              </a:rPr>
              <a:t>Oldest human artefacts found in Inkpen are Mesolithic and dated at between 50,000 to 5000 BC.</a:t>
            </a:r>
            <a:endParaRPr lang="en-GB" altLang="en-US" sz="2000" dirty="0">
              <a:latin typeface="Arial Rounded MT Bold" panose="020F0704030504030204" pitchFamily="34" charset="0"/>
            </a:endParaRPr>
          </a:p>
          <a:p>
            <a:pPr marL="0" indent="0">
              <a:buFont typeface="Arial" panose="020B0604020202020204" pitchFamily="34" charset="0"/>
              <a:buNone/>
            </a:pPr>
            <a:endParaRPr lang="en-GB" altLang="en-US" sz="2000" dirty="0">
              <a:latin typeface="Arial Rounded MT Bold" panose="020F0704030504030204" pitchFamily="34" charset="0"/>
            </a:endParaRPr>
          </a:p>
          <a:p>
            <a:pPr marL="0" indent="0">
              <a:buFont typeface="Arial" panose="020B0604020202020204" pitchFamily="34" charset="0"/>
              <a:buNone/>
            </a:pPr>
            <a:r>
              <a:rPr lang="en-GB" altLang="en-US" sz="3200" dirty="0">
                <a:latin typeface="Arial Rounded MT Bold" panose="020F0704030504030204" pitchFamily="34" charset="0"/>
              </a:rPr>
              <a:t>Artefacts include flint cutters and scrapers.</a:t>
            </a:r>
            <a:endParaRPr lang="en-GB" altLang="en-US" sz="2000" dirty="0">
              <a:latin typeface="Arial Rounded MT Bold" panose="020F0704030504030204" pitchFamily="34" charset="0"/>
            </a:endParaRPr>
          </a:p>
          <a:p>
            <a:pPr marL="0" indent="0">
              <a:buFont typeface="Arial" panose="020B0604020202020204" pitchFamily="34" charset="0"/>
              <a:buNone/>
            </a:pPr>
            <a:endParaRPr lang="en-GB" altLang="en-US" sz="2000" dirty="0">
              <a:latin typeface="Arial Rounded MT Bold" panose="020F0704030504030204" pitchFamily="34" charset="0"/>
            </a:endParaRPr>
          </a:p>
          <a:p>
            <a:pPr marL="0" indent="0">
              <a:buFont typeface="Arial" panose="020B0604020202020204" pitchFamily="34" charset="0"/>
              <a:buNone/>
            </a:pPr>
            <a:r>
              <a:rPr lang="en-GB" altLang="en-US" sz="3200" dirty="0">
                <a:latin typeface="Arial Rounded MT Bold" panose="020F0704030504030204" pitchFamily="34" charset="0"/>
              </a:rPr>
              <a:t>Items found between what is now the Crown &amp; Garter and Folly Road (all to the East of Inkpen)</a:t>
            </a:r>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3313" y="969963"/>
            <a:ext cx="3265487"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38200" y="668338"/>
            <a:ext cx="10515600" cy="812800"/>
          </a:xfrm>
        </p:spPr>
        <p:txBody>
          <a:bodyPr/>
          <a:lstStyle/>
          <a:p>
            <a:pPr algn="ctr"/>
            <a:r>
              <a:rPr lang="en-GB" altLang="en-US" dirty="0">
                <a:latin typeface="Arial Rounded MT Bold" panose="020F0704030504030204" pitchFamily="34" charset="0"/>
              </a:rPr>
              <a:t>Mesolithic Scraper tool</a:t>
            </a:r>
          </a:p>
        </p:txBody>
      </p:sp>
      <p:pic>
        <p:nvPicPr>
          <p:cNvPr id="102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03625" y="1690688"/>
            <a:ext cx="4984750" cy="374015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9393" y="365125"/>
            <a:ext cx="8973213" cy="6032952"/>
          </a:xfrm>
        </p:spPr>
      </p:pic>
      <p:sp>
        <p:nvSpPr>
          <p:cNvPr id="18434" name="Title 1"/>
          <p:cNvSpPr>
            <a:spLocks noGrp="1"/>
          </p:cNvSpPr>
          <p:nvPr>
            <p:ph type="title"/>
          </p:nvPr>
        </p:nvSpPr>
        <p:spPr>
          <a:xfrm>
            <a:off x="838199" y="587547"/>
            <a:ext cx="10515600" cy="1197010"/>
          </a:xfrm>
        </p:spPr>
        <p:txBody>
          <a:bodyPr/>
          <a:lstStyle/>
          <a:p>
            <a:pPr algn="ctr" eaLnBrk="1" hangingPunct="1"/>
            <a:r>
              <a:rPr lang="en-GB" altLang="en-US" dirty="0">
                <a:solidFill>
                  <a:schemeClr val="bg1"/>
                </a:solidFill>
                <a:latin typeface="Arial Rounded MT Bold" panose="020F0704030504030204" pitchFamily="34" charset="0"/>
              </a:rPr>
              <a:t>Inkpen Long Barrow c 3500 BC</a:t>
            </a:r>
            <a:br>
              <a:rPr lang="en-GB" altLang="en-US" dirty="0">
                <a:solidFill>
                  <a:schemeClr val="bg1"/>
                </a:solidFill>
                <a:latin typeface="Arial Rounded MT Bold" panose="020F0704030504030204" pitchFamily="34" charset="0"/>
              </a:rPr>
            </a:br>
            <a:r>
              <a:rPr lang="en-GB" altLang="en-US" sz="3200" dirty="0">
                <a:solidFill>
                  <a:schemeClr val="bg1"/>
                </a:solidFill>
                <a:latin typeface="Arial Rounded MT Bold" panose="020F0704030504030204" pitchFamily="34" charset="0"/>
              </a:rPr>
              <a:t>Early Neolithic - a structure of permanence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91000" y="1422400"/>
            <a:ext cx="3925888" cy="35179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250950"/>
          </a:xfrm>
        </p:spPr>
        <p:txBody>
          <a:bodyPr/>
          <a:lstStyle/>
          <a:p>
            <a:pPr algn="ctr" eaLnBrk="1" hangingPunct="1"/>
            <a:r>
              <a:rPr lang="en-GB" altLang="en-US" dirty="0">
                <a:latin typeface="Arial Rounded MT Bold" panose="020F0704030504030204" pitchFamily="34" charset="0"/>
              </a:rPr>
              <a:t>Inkpen Long Barrow </a:t>
            </a:r>
            <a:br>
              <a:rPr lang="en-GB" altLang="en-US" dirty="0">
                <a:latin typeface="Arial Rounded MT Bold" panose="020F0704030504030204" pitchFamily="34" charset="0"/>
              </a:rPr>
            </a:br>
            <a:r>
              <a:rPr lang="en-GB" altLang="en-US" dirty="0">
                <a:latin typeface="Arial Rounded MT Bold" panose="020F0704030504030204" pitchFamily="34" charset="0"/>
              </a:rPr>
              <a:t>(followed by round barrows)</a:t>
            </a:r>
          </a:p>
        </p:txBody>
      </p:sp>
      <p:pic>
        <p:nvPicPr>
          <p:cNvPr id="19459" name="Picture 2" descr="http://www.themodernantiquarian.com/img_fullsize/9409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616075"/>
            <a:ext cx="6981825" cy="4654550"/>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1173891" y="1482811"/>
            <a:ext cx="10155195" cy="4324865"/>
          </a:xfrm>
        </p:spPr>
        <p:txBody>
          <a:bodyPr/>
          <a:lstStyle/>
          <a:p>
            <a:pPr marL="0" indent="0">
              <a:buFont typeface="Arial" panose="020B0604020202020204" pitchFamily="34" charset="0"/>
              <a:buNone/>
            </a:pPr>
            <a:r>
              <a:rPr lang="en-GB" altLang="en-US" sz="4800" dirty="0">
                <a:latin typeface="Arial Rounded MT Bold" panose="020F0704030504030204" pitchFamily="34" charset="0"/>
              </a:rPr>
              <a:t>Neolithic and Bronze Age artefacts found between Inkpen Long Barrow and the </a:t>
            </a:r>
            <a:r>
              <a:rPr lang="en-GB" altLang="en-US" sz="4800" dirty="0">
                <a:solidFill>
                  <a:srgbClr val="FF0000"/>
                </a:solidFill>
                <a:latin typeface="Arial Rounded MT Bold" panose="020F0704030504030204" pitchFamily="34" charset="0"/>
              </a:rPr>
              <a:t>end of Craven Road</a:t>
            </a:r>
            <a:r>
              <a:rPr lang="en-GB" altLang="en-US" sz="4800" dirty="0">
                <a:latin typeface="Arial Rounded MT Bold" panose="020F0704030504030204" pitchFamily="34" charset="0"/>
              </a:rPr>
              <a:t>, leading to the brook at the end of Craven Road, an important source of water.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38200" y="555625"/>
            <a:ext cx="10515600" cy="676275"/>
          </a:xfrm>
        </p:spPr>
        <p:txBody>
          <a:bodyPr/>
          <a:lstStyle/>
          <a:p>
            <a:pPr algn="ctr" eaLnBrk="1" hangingPunct="1"/>
            <a:r>
              <a:rPr lang="en-GB" altLang="en-US" dirty="0">
                <a:latin typeface="Arial Rounded MT Bold" panose="020F0704030504030204" pitchFamily="34" charset="0"/>
              </a:rPr>
              <a:t>Bronze Age Inkpen (2500 – 800 BC)</a:t>
            </a:r>
          </a:p>
        </p:txBody>
      </p:sp>
      <p:pic>
        <p:nvPicPr>
          <p:cNvPr id="245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1300" y="1690688"/>
            <a:ext cx="2236788" cy="4351337"/>
          </a:xfrm>
        </p:spPr>
      </p:pic>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78100"/>
            <a:ext cx="63500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38200" y="569662"/>
            <a:ext cx="7688263" cy="714375"/>
          </a:xfrm>
        </p:spPr>
        <p:txBody>
          <a:bodyPr/>
          <a:lstStyle/>
          <a:p>
            <a:pPr algn="ctr" eaLnBrk="1" hangingPunct="1"/>
            <a:r>
              <a:rPr lang="en-GB" altLang="en-US" dirty="0">
                <a:latin typeface="Arial Rounded MT Bold" panose="020F0704030504030204" pitchFamily="34" charset="0"/>
              </a:rPr>
              <a:t>Inkpen Beaker People Pots</a:t>
            </a:r>
          </a:p>
        </p:txBody>
      </p:sp>
      <p:pic>
        <p:nvPicPr>
          <p:cNvPr id="25603" name="Picture 4" descr="http://www.inkpen-village.co.uk/h4.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38200" y="1690688"/>
            <a:ext cx="6527800" cy="4619625"/>
          </a:xfrm>
          <a:noFill/>
        </p:spPr>
      </p:pic>
      <p:pic>
        <p:nvPicPr>
          <p:cNvPr id="2560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6463" y="1690688"/>
            <a:ext cx="28273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he Inkpen Tape - po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0610" y="6744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00500" y="842963"/>
            <a:ext cx="6942138" cy="5253037"/>
          </a:xfrm>
        </p:spPr>
      </p:pic>
      <p:sp>
        <p:nvSpPr>
          <p:cNvPr id="26627" name="TextBox 4"/>
          <p:cNvSpPr txBox="1">
            <a:spLocks noChangeArrowheads="1"/>
          </p:cNvSpPr>
          <p:nvPr/>
        </p:nvSpPr>
        <p:spPr bwMode="auto">
          <a:xfrm>
            <a:off x="1333500" y="2298700"/>
            <a:ext cx="2311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4000" dirty="0">
                <a:latin typeface="Arial Rounded MT Bold" panose="020F0704030504030204" pitchFamily="34" charset="0"/>
              </a:rPr>
              <a:t>Middle Rhine Beakers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6820" y="827903"/>
            <a:ext cx="6342349" cy="5271873"/>
          </a:xfrm>
        </p:spPr>
      </p:pic>
      <p:sp>
        <p:nvSpPr>
          <p:cNvPr id="2" name="TextBox 1"/>
          <p:cNvSpPr txBox="1"/>
          <p:nvPr/>
        </p:nvSpPr>
        <p:spPr>
          <a:xfrm>
            <a:off x="7769298" y="709239"/>
            <a:ext cx="3450638" cy="5509200"/>
          </a:xfrm>
          <a:prstGeom prst="rect">
            <a:avLst/>
          </a:prstGeom>
          <a:noFill/>
        </p:spPr>
        <p:txBody>
          <a:bodyPr wrap="square" rtlCol="0">
            <a:spAutoFit/>
          </a:bodyPr>
          <a:lstStyle/>
          <a:p>
            <a:r>
              <a:rPr lang="en-GB" sz="4400" dirty="0">
                <a:latin typeface="Arial Rounded MT Bold" panose="020F0704030504030204" pitchFamily="34" charset="0"/>
              </a:rPr>
              <a:t>Last Glacial Period -  110,000 years ago, Britain was part of mainland Europe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eaLnBrk="1" hangingPunct="1"/>
            <a:r>
              <a:rPr lang="en-GB" altLang="en-US" dirty="0">
                <a:latin typeface="Arial Rounded MT Bold" panose="020F0704030504030204" pitchFamily="34" charset="0"/>
              </a:rPr>
              <a:t>Beaker People Crafts</a:t>
            </a:r>
          </a:p>
        </p:txBody>
      </p:sp>
      <p:pic>
        <p:nvPicPr>
          <p:cNvPr id="276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41375" y="1841500"/>
            <a:ext cx="10525125" cy="3868738"/>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4562" y="757238"/>
            <a:ext cx="7762875"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6"/>
          <p:cNvSpPr>
            <a:spLocks noGrp="1"/>
          </p:cNvSpPr>
          <p:nvPr>
            <p:ph type="title"/>
          </p:nvPr>
        </p:nvSpPr>
        <p:spPr>
          <a:xfrm>
            <a:off x="838200" y="1016000"/>
            <a:ext cx="10515600" cy="1010508"/>
          </a:xfrm>
        </p:spPr>
        <p:txBody>
          <a:bodyPr/>
          <a:lstStyle/>
          <a:p>
            <a:pPr algn="ctr"/>
            <a:r>
              <a:rPr lang="en-GB" altLang="en-US" sz="4000" dirty="0">
                <a:latin typeface="Arial Rounded MT Bold" panose="020F0704030504030204" pitchFamily="34" charset="0"/>
              </a:rPr>
              <a:t>Craven Road – water sources</a:t>
            </a:r>
            <a:br>
              <a:rPr lang="en-GB" altLang="en-US" sz="4000" dirty="0">
                <a:latin typeface="Arial Rounded MT Bold" panose="020F0704030504030204" pitchFamily="34" charset="0"/>
              </a:rPr>
            </a:br>
            <a:r>
              <a:rPr lang="en-GB" altLang="en-US" sz="3200" dirty="0">
                <a:latin typeface="Arial Rounded MT Bold" panose="020F0704030504030204" pitchFamily="34" charset="0"/>
              </a:rPr>
              <a:t>in the direction of Avebury</a:t>
            </a:r>
            <a:endParaRPr lang="en-GB" altLang="en-US" sz="4000" dirty="0">
              <a:latin typeface="Arial Rounded MT Bold" panose="020F07040305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525" y="210064"/>
            <a:ext cx="9149782" cy="6499436"/>
          </a:xfrm>
          <a:prstGeom prst="rect">
            <a:avLst/>
          </a:prstGeom>
        </p:spPr>
      </p:pic>
    </p:spTree>
    <p:extLst>
      <p:ext uri="{BB962C8B-B14F-4D97-AF65-F5344CB8AC3E}">
        <p14:creationId xmlns:p14="http://schemas.microsoft.com/office/powerpoint/2010/main" val="1689968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50900" y="725488"/>
            <a:ext cx="10515600" cy="1343025"/>
          </a:xfrm>
        </p:spPr>
        <p:txBody>
          <a:bodyPr/>
          <a:lstStyle/>
          <a:p>
            <a:pPr algn="ctr" eaLnBrk="1" hangingPunct="1"/>
            <a:r>
              <a:rPr lang="en-GB" altLang="en-US" dirty="0">
                <a:latin typeface="Arial Rounded MT Bold" panose="020F0704030504030204" pitchFamily="34" charset="0"/>
              </a:rPr>
              <a:t>West Kennet Long Barrow - Built in around 3650 BC</a:t>
            </a:r>
          </a:p>
        </p:txBody>
      </p:sp>
      <p:pic>
        <p:nvPicPr>
          <p:cNvPr id="20483" name="Picture 2" descr="http://www.english-heritage.org.uk/content/images/property-defaultimage/west_kennet_long_barrow_head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1850" y="2068513"/>
            <a:ext cx="10534650" cy="386715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38200" y="500063"/>
            <a:ext cx="10515600" cy="1190625"/>
          </a:xfrm>
        </p:spPr>
        <p:txBody>
          <a:bodyPr/>
          <a:lstStyle/>
          <a:p>
            <a:pPr algn="ctr" eaLnBrk="1" hangingPunct="1"/>
            <a:r>
              <a:rPr lang="en-GB" altLang="en-US" dirty="0">
                <a:latin typeface="Arial Rounded MT Bold" panose="020F0704030504030204" pitchFamily="34" charset="0"/>
              </a:rPr>
              <a:t>Avebury Ring c 2850-2200 BC</a:t>
            </a:r>
            <a:br>
              <a:rPr lang="en-GB" altLang="en-US" dirty="0">
                <a:latin typeface="Arial Rounded MT Bold" panose="020F0704030504030204" pitchFamily="34" charset="0"/>
              </a:rPr>
            </a:br>
            <a:r>
              <a:rPr lang="de-DE" altLang="en-US" sz="2800" dirty="0">
                <a:latin typeface="Arial Rounded MT Bold" panose="020F0704030504030204" pitchFamily="34" charset="0"/>
              </a:rPr>
              <a:t>Connected to Thatcham by water and hill top ridge</a:t>
            </a:r>
            <a:endParaRPr lang="en-GB" altLang="en-US" sz="2800" dirty="0">
              <a:latin typeface="Arial Rounded MT Bold" panose="020F0704030504030204" pitchFamily="34" charset="0"/>
            </a:endParaRPr>
          </a:p>
        </p:txBody>
      </p:sp>
      <p:pic>
        <p:nvPicPr>
          <p:cNvPr id="28676" name="Picture 6" descr="http://www.thehistoryofbritain.com/pics/avebur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1" y="1690688"/>
            <a:ext cx="5854468" cy="3711115"/>
          </a:xfrm>
          <a:no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181" y="1690688"/>
            <a:ext cx="4802619" cy="3711115"/>
          </a:xfrm>
          <a:prstGeom prst="rect">
            <a:avLst/>
          </a:prstGeom>
        </p:spPr>
      </p:pic>
      <p:pic>
        <p:nvPicPr>
          <p:cNvPr id="28675" name="Picture 4" descr="http://www.wiltshiremuseum.org.uk/uploads/images/121/l_6bea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085" y="3980364"/>
            <a:ext cx="1878117" cy="25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835025" y="665163"/>
            <a:ext cx="10515600" cy="1250134"/>
          </a:xfrm>
        </p:spPr>
        <p:txBody>
          <a:bodyPr/>
          <a:lstStyle/>
          <a:p>
            <a:pPr algn="ctr" eaLnBrk="1" hangingPunct="1"/>
            <a:r>
              <a:rPr lang="en-GB" altLang="en-US" dirty="0" err="1">
                <a:latin typeface="Arial Rounded MT Bold" panose="020F0704030504030204" pitchFamily="34" charset="0"/>
              </a:rPr>
              <a:t>Silbury</a:t>
            </a:r>
            <a:r>
              <a:rPr lang="en-GB" altLang="en-US" dirty="0">
                <a:latin typeface="Arial Rounded MT Bold" panose="020F0704030504030204" pitchFamily="34" charset="0"/>
              </a:rPr>
              <a:t> Hill – completed ~ 2400BC</a:t>
            </a:r>
            <a:br>
              <a:rPr lang="en-GB" altLang="en-US" dirty="0">
                <a:latin typeface="Arial Rounded MT Bold" panose="020F0704030504030204" pitchFamily="34" charset="0"/>
              </a:rPr>
            </a:br>
            <a:r>
              <a:rPr lang="en-GB" altLang="en-US" sz="2800" dirty="0">
                <a:latin typeface="Arial Rounded MT Bold" panose="020F0704030504030204" pitchFamily="34" charset="0"/>
              </a:rPr>
              <a:t>approx. location of the source of the R. Kennet</a:t>
            </a:r>
            <a:endParaRPr lang="en-GB" altLang="en-US" dirty="0">
              <a:latin typeface="Arial Rounded MT Bold" panose="020F0704030504030204" pitchFamily="34" charset="0"/>
            </a:endParaRPr>
          </a:p>
        </p:txBody>
      </p:sp>
      <p:pic>
        <p:nvPicPr>
          <p:cNvPr id="29699" name="Picture 2" descr="https://www.english-heritage.org.uk/content/images/property-defaultimage/silbury_hil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3913" y="2068513"/>
            <a:ext cx="10536237" cy="386715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655" y="1940010"/>
            <a:ext cx="8649728" cy="2831544"/>
          </a:xfrm>
          <a:prstGeom prst="rect">
            <a:avLst/>
          </a:prstGeom>
          <a:noFill/>
        </p:spPr>
        <p:txBody>
          <a:bodyPr wrap="square" rtlCol="0">
            <a:spAutoFit/>
          </a:bodyPr>
          <a:lstStyle/>
          <a:p>
            <a:r>
              <a:rPr lang="en-GB" sz="5400" dirty="0">
                <a:latin typeface="Arial Rounded MT Bold" panose="020F0704030504030204" pitchFamily="34" charset="0"/>
              </a:rPr>
              <a:t>River, Spring, Monument</a:t>
            </a:r>
          </a:p>
          <a:p>
            <a:endParaRPr lang="en-GB" dirty="0">
              <a:latin typeface="Arial Rounded MT Bold" panose="020F0704030504030204" pitchFamily="34" charset="0"/>
            </a:endParaRPr>
          </a:p>
          <a:p>
            <a:r>
              <a:rPr lang="en-GB" sz="4400" dirty="0">
                <a:latin typeface="Arial Rounded MT Bold" panose="020F0704030504030204" pitchFamily="34" charset="0"/>
              </a:rPr>
              <a:t>Kennet, </a:t>
            </a:r>
            <a:r>
              <a:rPr lang="en-GB" sz="4400" dirty="0" err="1">
                <a:latin typeface="Arial Rounded MT Bold" panose="020F0704030504030204" pitchFamily="34" charset="0"/>
              </a:rPr>
              <a:t>Swallowhead</a:t>
            </a:r>
            <a:r>
              <a:rPr lang="en-GB" sz="4400" dirty="0">
                <a:latin typeface="Arial Rounded MT Bold" panose="020F0704030504030204" pitchFamily="34" charset="0"/>
              </a:rPr>
              <a:t>, Avebury</a:t>
            </a:r>
          </a:p>
          <a:p>
            <a:endParaRPr lang="en-GB" dirty="0">
              <a:latin typeface="Arial Rounded MT Bold" panose="020F0704030504030204" pitchFamily="34" charset="0"/>
            </a:endParaRPr>
          </a:p>
          <a:p>
            <a:r>
              <a:rPr lang="en-GB" sz="4400" dirty="0">
                <a:latin typeface="Arial Rounded MT Bold" panose="020F0704030504030204" pitchFamily="34" charset="0"/>
              </a:rPr>
              <a:t>Avon, </a:t>
            </a:r>
            <a:r>
              <a:rPr lang="en-GB" sz="4400" dirty="0" err="1">
                <a:latin typeface="Arial Rounded MT Bold" panose="020F0704030504030204" pitchFamily="34" charset="0"/>
              </a:rPr>
              <a:t>Blick</a:t>
            </a:r>
            <a:r>
              <a:rPr lang="en-GB" sz="4400" dirty="0">
                <a:latin typeface="Arial Rounded MT Bold" panose="020F0704030504030204" pitchFamily="34" charset="0"/>
              </a:rPr>
              <a:t> Mead, Stonehenge</a:t>
            </a:r>
          </a:p>
        </p:txBody>
      </p:sp>
    </p:spTree>
    <p:extLst>
      <p:ext uri="{BB962C8B-B14F-4D97-AF65-F5344CB8AC3E}">
        <p14:creationId xmlns:p14="http://schemas.microsoft.com/office/powerpoint/2010/main" val="3767797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6573" y="1989438"/>
            <a:ext cx="7772399" cy="2800767"/>
          </a:xfrm>
          <a:prstGeom prst="rect">
            <a:avLst/>
          </a:prstGeom>
          <a:noFill/>
        </p:spPr>
        <p:txBody>
          <a:bodyPr wrap="square" rtlCol="0">
            <a:spAutoFit/>
          </a:bodyPr>
          <a:lstStyle/>
          <a:p>
            <a:pPr algn="ctr"/>
            <a:r>
              <a:rPr lang="en-GB" sz="4400" dirty="0">
                <a:latin typeface="Arial Rounded MT Bold" panose="020F0704030504030204" pitchFamily="34" charset="0"/>
              </a:rPr>
              <a:t>Navigating without maps requires a knowledge of landmarks and directions, high points and rivers.</a:t>
            </a:r>
          </a:p>
        </p:txBody>
      </p:sp>
    </p:spTree>
    <p:extLst>
      <p:ext uri="{BB962C8B-B14F-4D97-AF65-F5344CB8AC3E}">
        <p14:creationId xmlns:p14="http://schemas.microsoft.com/office/powerpoint/2010/main" val="3901888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522" y="661375"/>
            <a:ext cx="5954339" cy="5646097"/>
          </a:xfrm>
          <a:prstGeom prst="rect">
            <a:avLst/>
          </a:prstGeom>
        </p:spPr>
      </p:pic>
      <p:sp>
        <p:nvSpPr>
          <p:cNvPr id="2" name="TextBox 1"/>
          <p:cNvSpPr txBox="1"/>
          <p:nvPr/>
        </p:nvSpPr>
        <p:spPr>
          <a:xfrm>
            <a:off x="1193068" y="1940011"/>
            <a:ext cx="3756454" cy="2800767"/>
          </a:xfrm>
          <a:prstGeom prst="rect">
            <a:avLst/>
          </a:prstGeom>
          <a:noFill/>
        </p:spPr>
        <p:txBody>
          <a:bodyPr wrap="square" rtlCol="0">
            <a:spAutoFit/>
          </a:bodyPr>
          <a:lstStyle/>
          <a:p>
            <a:r>
              <a:rPr lang="en-GB" sz="4400" dirty="0" err="1">
                <a:latin typeface="Arial Rounded MT Bold" panose="020F0704030504030204" pitchFamily="34" charset="0"/>
              </a:rPr>
              <a:t>Blick</a:t>
            </a:r>
            <a:r>
              <a:rPr lang="en-GB" sz="4400" dirty="0">
                <a:latin typeface="Arial Rounded MT Bold" panose="020F0704030504030204" pitchFamily="34" charset="0"/>
              </a:rPr>
              <a:t> Mead /Stonehenge, Avebury, and </a:t>
            </a:r>
            <a:r>
              <a:rPr lang="en-GB" sz="4400" dirty="0" err="1">
                <a:latin typeface="Arial Rounded MT Bold" panose="020F0704030504030204" pitchFamily="34" charset="0"/>
              </a:rPr>
              <a:t>Walbury</a:t>
            </a:r>
            <a:r>
              <a:rPr lang="en-GB" sz="4400" dirty="0">
                <a:latin typeface="Arial Rounded MT Bold" panose="020F0704030504030204" pitchFamily="34" charset="0"/>
              </a:rPr>
              <a:t> Hill</a:t>
            </a:r>
          </a:p>
        </p:txBody>
      </p:sp>
    </p:spTree>
    <p:extLst>
      <p:ext uri="{BB962C8B-B14F-4D97-AF65-F5344CB8AC3E}">
        <p14:creationId xmlns:p14="http://schemas.microsoft.com/office/powerpoint/2010/main" val="1451265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0032" y="1278350"/>
            <a:ext cx="5077327" cy="4524315"/>
          </a:xfrm>
          <a:prstGeom prst="rect">
            <a:avLst/>
          </a:prstGeom>
          <a:noFill/>
        </p:spPr>
        <p:txBody>
          <a:bodyPr wrap="square" rtlCol="0">
            <a:spAutoFit/>
          </a:bodyPr>
          <a:lstStyle/>
          <a:p>
            <a:r>
              <a:rPr lang="en-GB" sz="2400" i="1" dirty="0">
                <a:latin typeface="Arial Rounded MT Bold" panose="020F0704030504030204" pitchFamily="34" charset="0"/>
              </a:rPr>
              <a:t>Sir Norman Lockyer, the Astronomer Royal, noticed that the Stonehenge-</a:t>
            </a:r>
            <a:r>
              <a:rPr lang="en-GB" sz="2400" i="1" dirty="0" err="1">
                <a:latin typeface="Arial Rounded MT Bold" panose="020F0704030504030204" pitchFamily="34" charset="0"/>
              </a:rPr>
              <a:t>Grovely</a:t>
            </a:r>
            <a:r>
              <a:rPr lang="en-GB" sz="2400" i="1" dirty="0">
                <a:latin typeface="Arial Rounded MT Bold" panose="020F0704030504030204" pitchFamily="34" charset="0"/>
              </a:rPr>
              <a:t> castle alignment extends to the North-East beyond St Peters mound, </a:t>
            </a:r>
            <a:r>
              <a:rPr lang="en-GB" sz="2400" b="1" i="1" dirty="0">
                <a:solidFill>
                  <a:srgbClr val="FF0000"/>
                </a:solidFill>
                <a:latin typeface="Arial Rounded MT Bold" panose="020F0704030504030204" pitchFamily="34" charset="0"/>
              </a:rPr>
              <a:t>Inkpen beacon</a:t>
            </a:r>
            <a:r>
              <a:rPr lang="en-GB" sz="2400" i="1" dirty="0">
                <a:latin typeface="Arial Rounded MT Bold" panose="020F0704030504030204" pitchFamily="34" charset="0"/>
              </a:rPr>
              <a:t>, and the Neolithic 'Winterbourne camp'. To the South-West the line continues past </a:t>
            </a:r>
            <a:r>
              <a:rPr lang="en-GB" sz="2400" i="1" dirty="0" err="1">
                <a:latin typeface="Arial Rounded MT Bold" panose="020F0704030504030204" pitchFamily="34" charset="0"/>
              </a:rPr>
              <a:t>Grovely</a:t>
            </a:r>
            <a:r>
              <a:rPr lang="en-GB" sz="2400" i="1" dirty="0">
                <a:latin typeface="Arial Rounded MT Bold" panose="020F0704030504030204" pitchFamily="34" charset="0"/>
              </a:rPr>
              <a:t> Castle, Castle ditches and the 'Cerne-Abbas' giant to </a:t>
            </a:r>
            <a:r>
              <a:rPr lang="en-GB" sz="2400" i="1" dirty="0" err="1">
                <a:latin typeface="Arial Rounded MT Bold" panose="020F0704030504030204" pitchFamily="34" charset="0"/>
              </a:rPr>
              <a:t>Puncknowle</a:t>
            </a:r>
            <a:r>
              <a:rPr lang="en-GB" sz="2400" i="1" dirty="0">
                <a:latin typeface="Arial Rounded MT Bold" panose="020F0704030504030204" pitchFamily="34" charset="0"/>
              </a:rPr>
              <a:t> beacon on the South coast.</a:t>
            </a:r>
            <a:endParaRPr lang="en-GB" sz="2400" dirty="0">
              <a:latin typeface="Arial Rounded MT Bold" panose="020F07040305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789" y="1588169"/>
            <a:ext cx="3942044" cy="3904678"/>
          </a:xfrm>
          <a:prstGeom prst="rect">
            <a:avLst/>
          </a:prstGeom>
        </p:spPr>
      </p:pic>
    </p:spTree>
    <p:extLst>
      <p:ext uri="{BB962C8B-B14F-4D97-AF65-F5344CB8AC3E}">
        <p14:creationId xmlns:p14="http://schemas.microsoft.com/office/powerpoint/2010/main" val="177221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838200" y="647700"/>
            <a:ext cx="10515600" cy="5529263"/>
          </a:xfrm>
        </p:spPr>
        <p:txBody>
          <a:bodyPr/>
          <a:lstStyle/>
          <a:p>
            <a:pPr marL="0" indent="0">
              <a:buFont typeface="Arial" panose="020B0604020202020204" pitchFamily="34" charset="0"/>
              <a:buNone/>
            </a:pPr>
            <a:r>
              <a:rPr lang="en-GB" altLang="en-US" sz="3200" dirty="0">
                <a:latin typeface="Arial Rounded MT Bold" panose="020F0704030504030204" pitchFamily="34" charset="0"/>
              </a:rPr>
              <a:t>The last </a:t>
            </a:r>
            <a:r>
              <a:rPr lang="en-GB" altLang="en-US" sz="3200" i="1" dirty="0">
                <a:latin typeface="Arial Rounded MT Bold" panose="020F0704030504030204" pitchFamily="34" charset="0"/>
              </a:rPr>
              <a:t>glacial period </a:t>
            </a:r>
            <a:r>
              <a:rPr lang="en-GB" altLang="en-US" sz="3200" dirty="0">
                <a:latin typeface="Arial Rounded MT Bold" panose="020F0704030504030204" pitchFamily="34" charset="0"/>
              </a:rPr>
              <a:t>started 110,000 years ago. As the glacial period drew to a close and temperatures began to rise, there were two final cold snaps. </a:t>
            </a:r>
          </a:p>
          <a:p>
            <a:pPr marL="0" indent="0">
              <a:buFont typeface="Arial" panose="020B0604020202020204" pitchFamily="34" charset="0"/>
              <a:buNone/>
            </a:pPr>
            <a:r>
              <a:rPr lang="en-GB" altLang="en-US" sz="3200" dirty="0">
                <a:latin typeface="Arial Rounded MT Bold" panose="020F0704030504030204" pitchFamily="34" charset="0"/>
              </a:rPr>
              <a:t>First, the chilly "Older Dryas" of 14,700 to 13,400 years ago </a:t>
            </a:r>
            <a:r>
              <a:rPr lang="en-GB" altLang="en-US" sz="3200" b="1" dirty="0">
                <a:solidFill>
                  <a:srgbClr val="FF0000"/>
                </a:solidFill>
                <a:latin typeface="Arial Rounded MT Bold" panose="020F0704030504030204" pitchFamily="34" charset="0"/>
              </a:rPr>
              <a:t>transformed most of Europe from forest</a:t>
            </a:r>
            <a:r>
              <a:rPr lang="en-GB" altLang="en-US" sz="3200" dirty="0">
                <a:latin typeface="Arial Rounded MT Bold" panose="020F0704030504030204" pitchFamily="34" charset="0"/>
              </a:rPr>
              <a:t> to tundra, like modern-day Siberia. </a:t>
            </a:r>
          </a:p>
          <a:p>
            <a:pPr marL="0" indent="0">
              <a:buFont typeface="Arial" panose="020B0604020202020204" pitchFamily="34" charset="0"/>
              <a:buNone/>
            </a:pPr>
            <a:r>
              <a:rPr lang="en-GB" altLang="en-US" sz="3200" dirty="0">
                <a:latin typeface="Arial Rounded MT Bold" panose="020F0704030504030204" pitchFamily="34" charset="0"/>
              </a:rPr>
              <a:t>After a brief respite, the Younger Dryas, between 12,800 to 11,500 years ago, froze Europe solid within a matter of months. </a:t>
            </a:r>
          </a:p>
          <a:p>
            <a:pPr marL="0" indent="0">
              <a:buFont typeface="Arial" panose="020B0604020202020204" pitchFamily="34" charset="0"/>
              <a:buNone/>
            </a:pPr>
            <a:endParaRPr lang="en-GB" altLang="en-US" sz="1100" dirty="0">
              <a:latin typeface="Arial Rounded MT Bold" panose="020F0704030504030204" pitchFamily="34" charset="0"/>
            </a:endParaRPr>
          </a:p>
          <a:p>
            <a:pPr marL="0" indent="0">
              <a:buFont typeface="Arial" panose="020B0604020202020204" pitchFamily="34" charset="0"/>
              <a:buNone/>
            </a:pPr>
            <a:r>
              <a:rPr lang="en-GB" altLang="en-US" sz="3200" dirty="0">
                <a:latin typeface="Arial Rounded MT Bold" panose="020F0704030504030204" pitchFamily="34" charset="0"/>
              </a:rPr>
              <a:t>(</a:t>
            </a:r>
            <a:r>
              <a:rPr lang="en-GB" altLang="en-US" sz="3200" b="1" dirty="0">
                <a:solidFill>
                  <a:srgbClr val="FF0000"/>
                </a:solidFill>
                <a:latin typeface="Arial Rounded MT Bold" panose="020F0704030504030204" pitchFamily="34" charset="0"/>
              </a:rPr>
              <a:t>Warming points </a:t>
            </a:r>
            <a:r>
              <a:rPr lang="en-GB" altLang="en-US" sz="3200" dirty="0">
                <a:latin typeface="Arial Rounded MT Bold" panose="020F0704030504030204" pitchFamily="34" charset="0"/>
              </a:rPr>
              <a:t>15000, </a:t>
            </a:r>
            <a:r>
              <a:rPr lang="en-GB" altLang="en-US" sz="3200" b="1" u="sng" dirty="0">
                <a:solidFill>
                  <a:srgbClr val="FF0000"/>
                </a:solidFill>
                <a:latin typeface="Arial Rounded MT Bold" panose="020F0704030504030204" pitchFamily="34" charset="0"/>
              </a:rPr>
              <a:t>13000</a:t>
            </a:r>
            <a:r>
              <a:rPr lang="en-GB" altLang="en-US" sz="3200" b="1" dirty="0">
                <a:solidFill>
                  <a:srgbClr val="FF0000"/>
                </a:solidFill>
                <a:latin typeface="Arial Rounded MT Bold" panose="020F0704030504030204" pitchFamily="34" charset="0"/>
              </a:rPr>
              <a:t> and from </a:t>
            </a:r>
            <a:r>
              <a:rPr lang="en-GB" altLang="en-US" sz="3200" b="1" u="sng" dirty="0">
                <a:solidFill>
                  <a:srgbClr val="FF0000"/>
                </a:solidFill>
                <a:latin typeface="Arial Rounded MT Bold" panose="020F0704030504030204" pitchFamily="34" charset="0"/>
              </a:rPr>
              <a:t>11500</a:t>
            </a:r>
            <a:r>
              <a:rPr lang="en-GB" altLang="en-US" sz="3200" b="1" dirty="0">
                <a:solidFill>
                  <a:srgbClr val="FF0000"/>
                </a:solidFill>
                <a:latin typeface="Arial Rounded MT Bold" panose="020F0704030504030204" pitchFamily="34" charset="0"/>
              </a:rPr>
              <a:t> years ago </a:t>
            </a:r>
            <a:r>
              <a:rPr lang="en-GB" altLang="en-US" sz="3200" dirty="0">
                <a:latin typeface="Arial Rounded MT Bold" panose="020F0704030504030204" pitchFamily="34" charset="0"/>
              </a:rPr>
              <a:t>to</a:t>
            </a:r>
            <a:r>
              <a:rPr lang="en-GB" altLang="en-US" sz="3200" b="1" dirty="0">
                <a:solidFill>
                  <a:srgbClr val="FF0000"/>
                </a:solidFill>
                <a:latin typeface="Arial Rounded MT Bold" panose="020F0704030504030204" pitchFamily="34" charset="0"/>
              </a:rPr>
              <a:t> </a:t>
            </a:r>
            <a:r>
              <a:rPr lang="en-GB" altLang="en-US" sz="3200" dirty="0">
                <a:latin typeface="Arial Rounded MT Bold" panose="020F0704030504030204" pitchFamily="34" charset="0"/>
              </a:rPr>
              <a:t>the present day)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050" y="400050"/>
            <a:ext cx="7581900" cy="6057900"/>
          </a:xfrm>
          <a:prstGeom prst="rect">
            <a:avLst/>
          </a:prstGeom>
        </p:spPr>
      </p:pic>
    </p:spTree>
    <p:extLst>
      <p:ext uri="{BB962C8B-B14F-4D97-AF65-F5344CB8AC3E}">
        <p14:creationId xmlns:p14="http://schemas.microsoft.com/office/powerpoint/2010/main" val="2187229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850556" y="1405495"/>
            <a:ext cx="10515600" cy="4351338"/>
          </a:xfrm>
        </p:spPr>
        <p:txBody>
          <a:bodyPr/>
          <a:lstStyle/>
          <a:p>
            <a:pPr marL="0" indent="0" algn="ctr">
              <a:buFont typeface="Arial" panose="020B0604020202020204" pitchFamily="34" charset="0"/>
              <a:buNone/>
            </a:pPr>
            <a:endParaRPr lang="en-GB" altLang="en-US" sz="6000" dirty="0"/>
          </a:p>
          <a:p>
            <a:pPr marL="0" indent="0" algn="ctr">
              <a:buFont typeface="Arial" panose="020B0604020202020204" pitchFamily="34" charset="0"/>
              <a:buNone/>
            </a:pPr>
            <a:r>
              <a:rPr lang="en-GB" altLang="en-US" sz="6000" dirty="0">
                <a:latin typeface="Arial Rounded MT Bold" panose="020F0704030504030204" pitchFamily="34" charset="0"/>
              </a:rPr>
              <a:t>Iron Age</a:t>
            </a:r>
          </a:p>
          <a:p>
            <a:pPr marL="0" indent="0" algn="ctr">
              <a:buFont typeface="Arial" panose="020B0604020202020204" pitchFamily="34" charset="0"/>
              <a:buNone/>
            </a:pPr>
            <a:r>
              <a:rPr lang="en-GB" altLang="en-US" sz="6000" dirty="0">
                <a:latin typeface="Arial Rounded MT Bold" panose="020F0704030504030204" pitchFamily="34" charset="0"/>
              </a:rPr>
              <a:t>(800 BC – 43 AD)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3568"/>
            <a:ext cx="10515600" cy="1286132"/>
          </a:xfrm>
        </p:spPr>
        <p:txBody>
          <a:bodyPr rtlCol="0">
            <a:normAutofit fontScale="90000"/>
          </a:bodyPr>
          <a:lstStyle/>
          <a:p>
            <a:pPr algn="ctr" eaLnBrk="1" fontAlgn="auto" hangingPunct="1">
              <a:spcAft>
                <a:spcPts val="0"/>
              </a:spcAft>
              <a:defRPr/>
            </a:pPr>
            <a:r>
              <a:rPr lang="en-GB" dirty="0" err="1">
                <a:latin typeface="Arial Rounded MT Bold" panose="020F0704030504030204" pitchFamily="34" charset="0"/>
              </a:rPr>
              <a:t>Walbury</a:t>
            </a:r>
            <a:r>
              <a:rPr lang="en-GB" dirty="0">
                <a:latin typeface="Arial Rounded MT Bold" panose="020F0704030504030204" pitchFamily="34" charset="0"/>
              </a:rPr>
              <a:t> - Iron age Hill Fort. 82 acres. </a:t>
            </a:r>
            <a:br>
              <a:rPr lang="en-GB" dirty="0">
                <a:latin typeface="Arial Rounded MT Bold" panose="020F0704030504030204" pitchFamily="34" charset="0"/>
              </a:rPr>
            </a:br>
            <a:r>
              <a:rPr lang="en-GB" dirty="0">
                <a:latin typeface="Arial Rounded MT Bold" panose="020F0704030504030204" pitchFamily="34" charset="0"/>
              </a:rPr>
              <a:t>Built ~725BC – in use for ~1700 years</a:t>
            </a:r>
          </a:p>
        </p:txBody>
      </p:sp>
      <p:pic>
        <p:nvPicPr>
          <p:cNvPr id="348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409700"/>
            <a:ext cx="10504488" cy="4948238"/>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78113" y="914400"/>
            <a:ext cx="6775450" cy="5173663"/>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727450" y="2282825"/>
            <a:ext cx="4978400" cy="3325813"/>
          </a:xfrm>
        </p:spPr>
      </p:pic>
      <p:sp>
        <p:nvSpPr>
          <p:cNvPr id="32771" name="TextBox 4"/>
          <p:cNvSpPr txBox="1">
            <a:spLocks noChangeArrowheads="1"/>
          </p:cNvSpPr>
          <p:nvPr/>
        </p:nvSpPr>
        <p:spPr bwMode="auto">
          <a:xfrm>
            <a:off x="4191000" y="1079500"/>
            <a:ext cx="4051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4400" dirty="0">
                <a:latin typeface="Arial Rounded MT Bold" panose="020F0704030504030204" pitchFamily="34" charset="0"/>
              </a:rPr>
              <a:t>Iron Age tools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ctr"/>
            <a:r>
              <a:rPr lang="en-GB" altLang="en-US" dirty="0">
                <a:latin typeface="Arial Rounded MT Bold" panose="020F0704030504030204" pitchFamily="34" charset="0"/>
              </a:rPr>
              <a:t>Iron Age cooking jug</a:t>
            </a:r>
          </a:p>
        </p:txBody>
      </p:sp>
      <p:pic>
        <p:nvPicPr>
          <p:cNvPr id="337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10050" y="1825625"/>
            <a:ext cx="3771900" cy="4351338"/>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81" y="407774"/>
            <a:ext cx="10851979" cy="6104238"/>
          </a:xfrm>
          <a:prstGeom prst="rect">
            <a:avLst/>
          </a:prstGeom>
        </p:spPr>
      </p:pic>
      <p:sp>
        <p:nvSpPr>
          <p:cNvPr id="39938" name="Content Placeholder 2"/>
          <p:cNvSpPr>
            <a:spLocks noGrp="1"/>
          </p:cNvSpPr>
          <p:nvPr>
            <p:ph idx="1"/>
          </p:nvPr>
        </p:nvSpPr>
        <p:spPr>
          <a:xfrm>
            <a:off x="862914" y="902043"/>
            <a:ext cx="5982730" cy="1791731"/>
          </a:xfrm>
        </p:spPr>
        <p:txBody>
          <a:bodyPr/>
          <a:lstStyle/>
          <a:p>
            <a:pPr marL="0" indent="0" algn="ctr">
              <a:buFont typeface="Arial" panose="020B0604020202020204" pitchFamily="34" charset="0"/>
              <a:buNone/>
            </a:pPr>
            <a:r>
              <a:rPr lang="en-GB" altLang="en-US" sz="5400" dirty="0">
                <a:latin typeface="Arial Rounded MT Bold" panose="020F0704030504030204" pitchFamily="34" charset="0"/>
              </a:rPr>
              <a:t>The Romans</a:t>
            </a:r>
          </a:p>
          <a:p>
            <a:pPr marL="0" indent="0" algn="ctr">
              <a:buFont typeface="Arial" panose="020B0604020202020204" pitchFamily="34" charset="0"/>
              <a:buNone/>
            </a:pPr>
            <a:r>
              <a:rPr lang="en-GB" altLang="en-US" sz="5400" dirty="0">
                <a:latin typeface="Arial Rounded MT Bold" panose="020F0704030504030204" pitchFamily="34" charset="0"/>
              </a:rPr>
              <a:t>(43 – 410 AD)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045" y="628994"/>
            <a:ext cx="5651500" cy="5575300"/>
          </a:xfrm>
          <a:prstGeom prst="rect">
            <a:avLst/>
          </a:prstGeom>
        </p:spPr>
      </p:pic>
      <p:sp>
        <p:nvSpPr>
          <p:cNvPr id="3" name="TextBox 2"/>
          <p:cNvSpPr txBox="1"/>
          <p:nvPr/>
        </p:nvSpPr>
        <p:spPr>
          <a:xfrm>
            <a:off x="816520" y="1877761"/>
            <a:ext cx="4299177" cy="3077766"/>
          </a:xfrm>
          <a:prstGeom prst="rect">
            <a:avLst/>
          </a:prstGeom>
          <a:noFill/>
        </p:spPr>
        <p:txBody>
          <a:bodyPr wrap="square" rtlCol="0">
            <a:spAutoFit/>
          </a:bodyPr>
          <a:lstStyle/>
          <a:p>
            <a:r>
              <a:rPr lang="en-GB" sz="4400" dirty="0">
                <a:latin typeface="Arial Rounded MT Bold" panose="020F0704030504030204" pitchFamily="34" charset="0"/>
              </a:rPr>
              <a:t>Map c AD 20</a:t>
            </a:r>
          </a:p>
          <a:p>
            <a:endParaRPr lang="en-GB" dirty="0">
              <a:latin typeface="Arial Rounded MT Bold" panose="020F0704030504030204" pitchFamily="34" charset="0"/>
            </a:endParaRPr>
          </a:p>
          <a:p>
            <a:r>
              <a:rPr lang="en-GB" sz="4400" dirty="0">
                <a:latin typeface="Arial Rounded MT Bold" panose="020F0704030504030204" pitchFamily="34" charset="0"/>
              </a:rPr>
              <a:t>Not surpassed for almost 1400 years. </a:t>
            </a:r>
          </a:p>
        </p:txBody>
      </p:sp>
    </p:spTree>
    <p:extLst>
      <p:ext uri="{BB962C8B-B14F-4D97-AF65-F5344CB8AC3E}">
        <p14:creationId xmlns:p14="http://schemas.microsoft.com/office/powerpoint/2010/main" val="1450263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720" y="240545"/>
            <a:ext cx="6541861" cy="6345605"/>
          </a:xfrm>
          <a:prstGeom prst="rect">
            <a:avLst/>
          </a:prstGeom>
        </p:spPr>
      </p:pic>
      <p:sp>
        <p:nvSpPr>
          <p:cNvPr id="3" name="TextBox 2"/>
          <p:cNvSpPr txBox="1"/>
          <p:nvPr/>
        </p:nvSpPr>
        <p:spPr>
          <a:xfrm>
            <a:off x="988541" y="1173892"/>
            <a:ext cx="3299254" cy="2800767"/>
          </a:xfrm>
          <a:prstGeom prst="rect">
            <a:avLst/>
          </a:prstGeom>
          <a:noFill/>
        </p:spPr>
        <p:txBody>
          <a:bodyPr wrap="square" rtlCol="0">
            <a:spAutoFit/>
          </a:bodyPr>
          <a:lstStyle/>
          <a:p>
            <a:r>
              <a:rPr lang="en-GB" sz="4400" dirty="0">
                <a:latin typeface="Arial Rounded MT Bold" panose="020F0704030504030204" pitchFamily="34" charset="0"/>
              </a:rPr>
              <a:t>Ptolemy Map </a:t>
            </a:r>
          </a:p>
          <a:p>
            <a:endParaRPr lang="en-GB" sz="4400" dirty="0">
              <a:latin typeface="Arial Rounded MT Bold" panose="020F0704030504030204" pitchFamily="34" charset="0"/>
            </a:endParaRPr>
          </a:p>
          <a:p>
            <a:r>
              <a:rPr lang="en-GB" sz="4400" dirty="0">
                <a:latin typeface="Arial Rounded MT Bold" panose="020F0704030504030204" pitchFamily="34" charset="0"/>
              </a:rPr>
              <a:t>c 150 AD</a:t>
            </a:r>
          </a:p>
        </p:txBody>
      </p:sp>
    </p:spTree>
    <p:extLst>
      <p:ext uri="{BB962C8B-B14F-4D97-AF65-F5344CB8AC3E}">
        <p14:creationId xmlns:p14="http://schemas.microsoft.com/office/powerpoint/2010/main" val="649702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68" y="2001795"/>
            <a:ext cx="11057581" cy="4030692"/>
          </a:xfrm>
          <a:prstGeom prst="rect">
            <a:avLst/>
          </a:prstGeom>
        </p:spPr>
      </p:pic>
      <p:sp>
        <p:nvSpPr>
          <p:cNvPr id="3" name="TextBox 2"/>
          <p:cNvSpPr txBox="1"/>
          <p:nvPr/>
        </p:nvSpPr>
        <p:spPr>
          <a:xfrm>
            <a:off x="2918293" y="803189"/>
            <a:ext cx="6363730" cy="769441"/>
          </a:xfrm>
          <a:prstGeom prst="rect">
            <a:avLst/>
          </a:prstGeom>
          <a:noFill/>
        </p:spPr>
        <p:txBody>
          <a:bodyPr wrap="square" rtlCol="0">
            <a:spAutoFit/>
          </a:bodyPr>
          <a:lstStyle/>
          <a:p>
            <a:r>
              <a:rPr lang="en-GB" sz="4400" dirty="0">
                <a:latin typeface="Arial Rounded MT Bold" panose="020F0704030504030204" pitchFamily="34" charset="0"/>
              </a:rPr>
              <a:t>Roman Marching Map</a:t>
            </a:r>
          </a:p>
        </p:txBody>
      </p:sp>
    </p:spTree>
    <p:extLst>
      <p:ext uri="{BB962C8B-B14F-4D97-AF65-F5344CB8AC3E}">
        <p14:creationId xmlns:p14="http://schemas.microsoft.com/office/powerpoint/2010/main" val="368162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27" y="679622"/>
            <a:ext cx="11232291" cy="935209"/>
          </a:xfrm>
        </p:spPr>
        <p:txBody>
          <a:bodyPr rtlCol="0">
            <a:normAutofit fontScale="90000"/>
          </a:bodyPr>
          <a:lstStyle/>
          <a:p>
            <a:pPr algn="ctr" eaLnBrk="1" fontAlgn="auto" hangingPunct="1">
              <a:spcAft>
                <a:spcPts val="0"/>
              </a:spcAft>
              <a:defRPr/>
            </a:pPr>
            <a:r>
              <a:rPr lang="en-GB" dirty="0">
                <a:latin typeface="Arial Rounded MT Bold" panose="020F0704030504030204" pitchFamily="34" charset="0"/>
              </a:rPr>
              <a:t>Thatcham Inhabited/Visited for 13,000 years</a:t>
            </a:r>
            <a:br>
              <a:rPr lang="en-GB" dirty="0">
                <a:latin typeface="Arial Rounded MT Bold" panose="020F0704030504030204" pitchFamily="34" charset="0"/>
              </a:rPr>
            </a:br>
            <a:r>
              <a:rPr lang="en-GB" sz="2000" dirty="0">
                <a:latin typeface="Arial Rounded MT Bold" panose="020F0704030504030204" pitchFamily="34" charset="0"/>
              </a:rPr>
              <a:t>Nomadic lifestyle</a:t>
            </a:r>
            <a:endParaRPr lang="en-GB" dirty="0">
              <a:latin typeface="Arial Rounded MT Bold" panose="020F0704030504030204" pitchFamily="34" charset="0"/>
            </a:endParaRPr>
          </a:p>
        </p:txBody>
      </p:sp>
      <p:sp>
        <p:nvSpPr>
          <p:cNvPr id="11267" name="TextBox 2"/>
          <p:cNvSpPr txBox="1">
            <a:spLocks noChangeArrowheads="1"/>
          </p:cNvSpPr>
          <p:nvPr/>
        </p:nvSpPr>
        <p:spPr bwMode="auto">
          <a:xfrm>
            <a:off x="7789863" y="5226050"/>
            <a:ext cx="1985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3600"/>
              <a:t>Hand Axe</a:t>
            </a:r>
          </a:p>
        </p:txBody>
      </p:sp>
      <p:pic>
        <p:nvPicPr>
          <p:cNvPr id="112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638" y="1828800"/>
            <a:ext cx="5745162"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A Palaeolithic hand ax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61100" y="1828800"/>
            <a:ext cx="5375275" cy="4043363"/>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682625"/>
            <a:ext cx="10515600" cy="688975"/>
          </a:xfrm>
        </p:spPr>
        <p:txBody>
          <a:bodyPr/>
          <a:lstStyle/>
          <a:p>
            <a:pPr algn="ctr"/>
            <a:r>
              <a:rPr lang="en-GB" altLang="en-US" dirty="0">
                <a:latin typeface="Arial Rounded MT Bold" panose="020F0704030504030204" pitchFamily="34" charset="0"/>
              </a:rPr>
              <a:t>Roman Berkshire</a:t>
            </a:r>
          </a:p>
        </p:txBody>
      </p:sp>
      <p:sp>
        <p:nvSpPr>
          <p:cNvPr id="40963" name="Content Placeholder 2"/>
          <p:cNvSpPr>
            <a:spLocks noGrp="1"/>
          </p:cNvSpPr>
          <p:nvPr>
            <p:ph idx="1"/>
          </p:nvPr>
        </p:nvSpPr>
        <p:spPr>
          <a:xfrm>
            <a:off x="5905500" y="1809364"/>
            <a:ext cx="5448300" cy="4331472"/>
          </a:xfrm>
        </p:spPr>
        <p:txBody>
          <a:bodyPr/>
          <a:lstStyle/>
          <a:p>
            <a:pPr marL="0" indent="0">
              <a:buFont typeface="Arial" panose="020B0604020202020204" pitchFamily="34" charset="0"/>
              <a:buNone/>
            </a:pPr>
            <a:r>
              <a:rPr lang="en-GB" altLang="en-US" dirty="0">
                <a:latin typeface="Arial Rounded MT Bold" panose="020F0704030504030204" pitchFamily="34" charset="0"/>
              </a:rPr>
              <a:t>Roman Berkshire was as varied as today’s, populated by towns, villages, hamlets, isolated farms both big and small, small industrial sites, religious areas, all linked by a network of major and minor roads, paths and rivers. </a:t>
            </a:r>
            <a:r>
              <a:rPr lang="en-GB" altLang="en-US" dirty="0" err="1">
                <a:latin typeface="Arial Rounded MT Bold" panose="020F0704030504030204" pitchFamily="34" charset="0"/>
              </a:rPr>
              <a:t>Enbourne</a:t>
            </a:r>
            <a:r>
              <a:rPr lang="en-GB" altLang="en-US" dirty="0">
                <a:latin typeface="Arial Rounded MT Bold" panose="020F0704030504030204" pitchFamily="34" charset="0"/>
              </a:rPr>
              <a:t> and the River Kennet were important parts of this network.</a:t>
            </a:r>
          </a:p>
        </p:txBody>
      </p:sp>
      <p:pic>
        <p:nvPicPr>
          <p:cNvPr id="40964" name="Picture 2" descr="http://upload.wikimedia.org/wikipedia/en/0/02/London_to_B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46300"/>
            <a:ext cx="48641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4529" y="1729946"/>
            <a:ext cx="9588843" cy="3477875"/>
          </a:xfrm>
          <a:prstGeom prst="rect">
            <a:avLst/>
          </a:prstGeom>
          <a:noFill/>
        </p:spPr>
        <p:txBody>
          <a:bodyPr wrap="square" rtlCol="0">
            <a:spAutoFit/>
          </a:bodyPr>
          <a:lstStyle/>
          <a:p>
            <a:r>
              <a:rPr lang="en-GB" sz="4400" dirty="0">
                <a:latin typeface="Arial Rounded MT Bold" panose="020F0704030504030204" pitchFamily="34" charset="0"/>
              </a:rPr>
              <a:t>Roman Road from </a:t>
            </a:r>
            <a:r>
              <a:rPr lang="en-GB" sz="4400" dirty="0" err="1">
                <a:latin typeface="Arial Rounded MT Bold" panose="020F0704030504030204" pitchFamily="34" charset="0"/>
              </a:rPr>
              <a:t>Silchester</a:t>
            </a:r>
            <a:r>
              <a:rPr lang="en-GB" sz="4400" dirty="0">
                <a:latin typeface="Arial Rounded MT Bold" panose="020F0704030504030204" pitchFamily="34" charset="0"/>
              </a:rPr>
              <a:t> (</a:t>
            </a:r>
            <a:r>
              <a:rPr lang="en-GB" sz="4400" dirty="0" err="1">
                <a:latin typeface="Arial Rounded MT Bold" panose="020F0704030504030204" pitchFamily="34" charset="0"/>
              </a:rPr>
              <a:t>Calleva</a:t>
            </a:r>
            <a:r>
              <a:rPr lang="en-GB" sz="4400" dirty="0">
                <a:latin typeface="Arial Rounded MT Bold" panose="020F0704030504030204" pitchFamily="34" charset="0"/>
              </a:rPr>
              <a:t>) (</a:t>
            </a:r>
            <a:r>
              <a:rPr lang="en-GB" sz="4400" dirty="0" err="1">
                <a:latin typeface="Arial Rounded MT Bold" panose="020F0704030504030204" pitchFamily="34" charset="0"/>
              </a:rPr>
              <a:t>nr</a:t>
            </a:r>
            <a:r>
              <a:rPr lang="en-GB" sz="4400" dirty="0">
                <a:latin typeface="Arial Rounded MT Bold" panose="020F0704030504030204" pitchFamily="34" charset="0"/>
              </a:rPr>
              <a:t> </a:t>
            </a:r>
            <a:r>
              <a:rPr lang="en-GB" sz="4400" dirty="0" err="1">
                <a:latin typeface="Arial Rounded MT Bold" panose="020F0704030504030204" pitchFamily="34" charset="0"/>
              </a:rPr>
              <a:t>Tadley</a:t>
            </a:r>
            <a:r>
              <a:rPr lang="en-GB" sz="4400" dirty="0">
                <a:latin typeface="Arial Rounded MT Bold" panose="020F0704030504030204" pitchFamily="34" charset="0"/>
              </a:rPr>
              <a:t>) to Bath (</a:t>
            </a:r>
            <a:r>
              <a:rPr lang="en-GB" sz="4400" dirty="0" err="1">
                <a:latin typeface="Arial Rounded MT Bold" panose="020F0704030504030204" pitchFamily="34" charset="0"/>
              </a:rPr>
              <a:t>Aquae</a:t>
            </a:r>
            <a:r>
              <a:rPr lang="en-GB" sz="4400" dirty="0">
                <a:latin typeface="Arial Rounded MT Bold" panose="020F0704030504030204" pitchFamily="34" charset="0"/>
              </a:rPr>
              <a:t> </a:t>
            </a:r>
            <a:r>
              <a:rPr lang="en-GB" sz="4400" dirty="0" err="1">
                <a:latin typeface="Arial Rounded MT Bold" panose="020F0704030504030204" pitchFamily="34" charset="0"/>
              </a:rPr>
              <a:t>Sulis</a:t>
            </a:r>
            <a:r>
              <a:rPr lang="en-GB" sz="4400" dirty="0">
                <a:latin typeface="Arial Rounded MT Bold" panose="020F0704030504030204" pitchFamily="34" charset="0"/>
              </a:rPr>
              <a:t>) and on to </a:t>
            </a:r>
            <a:r>
              <a:rPr lang="en-GB" sz="4400" dirty="0" err="1">
                <a:latin typeface="Arial Rounded MT Bold" panose="020F0704030504030204" pitchFamily="34" charset="0"/>
              </a:rPr>
              <a:t>Avonmouth</a:t>
            </a:r>
            <a:r>
              <a:rPr lang="en-GB" sz="4400" dirty="0">
                <a:latin typeface="Arial Rounded MT Bold" panose="020F0704030504030204" pitchFamily="34" charset="0"/>
              </a:rPr>
              <a:t>, via </a:t>
            </a:r>
            <a:r>
              <a:rPr lang="en-GB" sz="4400" dirty="0" err="1">
                <a:latin typeface="Arial Rounded MT Bold" panose="020F0704030504030204" pitchFamily="34" charset="0"/>
              </a:rPr>
              <a:t>Enbourne</a:t>
            </a:r>
            <a:r>
              <a:rPr lang="en-GB" sz="4400" dirty="0">
                <a:latin typeface="Arial Rounded MT Bold" panose="020F0704030504030204" pitchFamily="34" charset="0"/>
              </a:rPr>
              <a:t>, </a:t>
            </a:r>
            <a:r>
              <a:rPr lang="en-GB" sz="4400" i="1" dirty="0" err="1">
                <a:latin typeface="Arial Rounded MT Bold" panose="020F0704030504030204" pitchFamily="34" charset="0"/>
              </a:rPr>
              <a:t>Kintbury</a:t>
            </a:r>
            <a:r>
              <a:rPr lang="en-GB" sz="4400" i="1" dirty="0">
                <a:latin typeface="Arial Rounded MT Bold" panose="020F0704030504030204" pitchFamily="34" charset="0"/>
              </a:rPr>
              <a:t>, </a:t>
            </a:r>
            <a:r>
              <a:rPr lang="en-GB" sz="4400" i="1" dirty="0" err="1">
                <a:latin typeface="Arial Rounded MT Bold" panose="020F0704030504030204" pitchFamily="34" charset="0"/>
              </a:rPr>
              <a:t>Denford</a:t>
            </a:r>
            <a:r>
              <a:rPr lang="en-GB" sz="4400" i="1" dirty="0">
                <a:latin typeface="Arial Rounded MT Bold" panose="020F0704030504030204" pitchFamily="34" charset="0"/>
              </a:rPr>
              <a:t> </a:t>
            </a:r>
            <a:r>
              <a:rPr lang="en-GB" sz="4400" dirty="0">
                <a:latin typeface="Arial Rounded MT Bold" panose="020F0704030504030204" pitchFamily="34" charset="0"/>
              </a:rPr>
              <a:t>and </a:t>
            </a:r>
            <a:r>
              <a:rPr lang="en-GB" sz="4400" dirty="0" err="1">
                <a:latin typeface="Arial Rounded MT Bold" panose="020F0704030504030204" pitchFamily="34" charset="0"/>
              </a:rPr>
              <a:t>Silbury</a:t>
            </a:r>
            <a:r>
              <a:rPr lang="en-GB" sz="4400" dirty="0">
                <a:latin typeface="Arial Rounded MT Bold" panose="020F0704030504030204" pitchFamily="34" charset="0"/>
              </a:rPr>
              <a:t> Hill. </a:t>
            </a:r>
          </a:p>
        </p:txBody>
      </p:sp>
    </p:spTree>
    <p:extLst>
      <p:ext uri="{BB962C8B-B14F-4D97-AF65-F5344CB8AC3E}">
        <p14:creationId xmlns:p14="http://schemas.microsoft.com/office/powerpoint/2010/main" val="1088567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GB" altLang="en-US" dirty="0" err="1">
                <a:latin typeface="Arial Rounded MT Bold" panose="020F0704030504030204" pitchFamily="34" charset="0"/>
              </a:rPr>
              <a:t>Kintbury</a:t>
            </a:r>
            <a:r>
              <a:rPr lang="en-GB" altLang="en-US" dirty="0">
                <a:latin typeface="Arial Rounded MT Bold" panose="020F0704030504030204" pitchFamily="34" charset="0"/>
              </a:rPr>
              <a:t> River Fort</a:t>
            </a:r>
          </a:p>
        </p:txBody>
      </p:sp>
      <p:sp>
        <p:nvSpPr>
          <p:cNvPr id="41987" name="Content Placeholder 4"/>
          <p:cNvSpPr>
            <a:spLocks noGrp="1"/>
          </p:cNvSpPr>
          <p:nvPr>
            <p:ph idx="1"/>
          </p:nvPr>
        </p:nvSpPr>
        <p:spPr>
          <a:xfrm>
            <a:off x="838200" y="1690688"/>
            <a:ext cx="10515600" cy="4488678"/>
          </a:xfrm>
        </p:spPr>
        <p:txBody>
          <a:bodyPr/>
          <a:lstStyle/>
          <a:p>
            <a:pPr marL="0" indent="0">
              <a:buFont typeface="Arial" panose="020B0604020202020204" pitchFamily="34" charset="0"/>
              <a:buNone/>
            </a:pPr>
            <a:r>
              <a:rPr lang="en-GB" altLang="en-US" dirty="0">
                <a:solidFill>
                  <a:srgbClr val="FF0000"/>
                </a:solidFill>
                <a:latin typeface="Arial Rounded MT Bold" panose="020F0704030504030204" pitchFamily="34" charset="0"/>
              </a:rPr>
              <a:t>Just west of the village, an interesting 4th century Roman bathhouse has been discovered</a:t>
            </a:r>
            <a:r>
              <a:rPr lang="en-GB" altLang="en-US" dirty="0">
                <a:latin typeface="Arial Rounded MT Bold" panose="020F0704030504030204" pitchFamily="34" charset="0"/>
              </a:rPr>
              <a:t>. Roman bathing was a lengthy process taking the bather through several sauna rooms of differing temperatures. The </a:t>
            </a:r>
            <a:r>
              <a:rPr lang="en-GB" altLang="en-US" dirty="0" err="1">
                <a:latin typeface="Arial Rounded MT Bold" panose="020F0704030504030204" pitchFamily="34" charset="0"/>
              </a:rPr>
              <a:t>Kintbury</a:t>
            </a:r>
            <a:r>
              <a:rPr lang="en-GB" altLang="en-US" dirty="0">
                <a:latin typeface="Arial Rounded MT Bold" panose="020F0704030504030204" pitchFamily="34" charset="0"/>
              </a:rPr>
              <a:t> building consisted of a large hypocaust heated </a:t>
            </a:r>
            <a:r>
              <a:rPr lang="en-GB" altLang="en-US" i="1" dirty="0">
                <a:latin typeface="Arial Rounded MT Bold" panose="020F0704030504030204" pitchFamily="34" charset="0"/>
              </a:rPr>
              <a:t>tepidarium</a:t>
            </a:r>
            <a:r>
              <a:rPr lang="en-GB" altLang="en-US" dirty="0">
                <a:latin typeface="Arial Rounded MT Bold" panose="020F0704030504030204" pitchFamily="34" charset="0"/>
              </a:rPr>
              <a:t> or warm room with two smaller annexes: an unheated </a:t>
            </a:r>
            <a:r>
              <a:rPr lang="en-GB" altLang="en-US" i="1" dirty="0" err="1">
                <a:latin typeface="Arial Rounded MT Bold" panose="020F0704030504030204" pitchFamily="34" charset="0"/>
              </a:rPr>
              <a:t>frigidarium</a:t>
            </a:r>
            <a:r>
              <a:rPr lang="en-GB" altLang="en-US" dirty="0">
                <a:latin typeface="Arial Rounded MT Bold" panose="020F0704030504030204" pitchFamily="34" charset="0"/>
              </a:rPr>
              <a:t> (cold room) which may have held a swimming pool-like tank for plunging and the typical apsidal </a:t>
            </a:r>
            <a:r>
              <a:rPr lang="en-GB" altLang="en-US" i="1" dirty="0">
                <a:latin typeface="Arial Rounded MT Bold" panose="020F0704030504030204" pitchFamily="34" charset="0"/>
              </a:rPr>
              <a:t>caldarium</a:t>
            </a:r>
            <a:r>
              <a:rPr lang="en-GB" altLang="en-US" dirty="0">
                <a:latin typeface="Arial Rounded MT Bold" panose="020F0704030504030204" pitchFamily="34" charset="0"/>
              </a:rPr>
              <a:t> or hot room. An attached villa complex may lie undiscovered nearby.</a:t>
            </a:r>
          </a:p>
          <a:p>
            <a:pPr marL="0" indent="0">
              <a:buFont typeface="Arial" panose="020B0604020202020204" pitchFamily="34" charset="0"/>
              <a:buNone/>
            </a:pPr>
            <a:r>
              <a:rPr lang="en-GB" altLang="en-US" dirty="0">
                <a:latin typeface="Arial Rounded MT Bold" panose="020F0704030504030204" pitchFamily="34" charset="0"/>
              </a:rPr>
              <a:t>The name comes from Saxon </a:t>
            </a:r>
            <a:r>
              <a:rPr lang="en-GB" altLang="en-US" i="1" dirty="0">
                <a:latin typeface="Arial Rounded MT Bold" panose="020F0704030504030204" pitchFamily="34" charset="0"/>
              </a:rPr>
              <a:t>Kennet-</a:t>
            </a:r>
            <a:r>
              <a:rPr lang="en-GB" altLang="en-US" i="1" dirty="0" err="1">
                <a:latin typeface="Arial Rounded MT Bold" panose="020F0704030504030204" pitchFamily="34" charset="0"/>
              </a:rPr>
              <a:t>Byrig</a:t>
            </a:r>
            <a:r>
              <a:rPr lang="en-GB" altLang="en-US" dirty="0">
                <a:latin typeface="Arial Rounded MT Bold" panose="020F0704030504030204" pitchFamily="34" charset="0"/>
              </a:rPr>
              <a:t> meaning ‘Fort on the River Kennet’. “Kennet” of Celtic origin.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p:txBody>
          <a:bodyPr/>
          <a:lstStyle/>
          <a:p>
            <a:pPr marL="0" indent="0" algn="ctr">
              <a:buFont typeface="Arial" panose="020B0604020202020204" pitchFamily="34" charset="0"/>
              <a:buNone/>
            </a:pPr>
            <a:endParaRPr lang="en-GB" altLang="en-US" sz="6000" dirty="0"/>
          </a:p>
          <a:p>
            <a:pPr marL="0" indent="0" algn="ctr">
              <a:buFont typeface="Arial" panose="020B0604020202020204" pitchFamily="34" charset="0"/>
              <a:buNone/>
            </a:pPr>
            <a:r>
              <a:rPr lang="en-GB" altLang="en-US" sz="6000" dirty="0">
                <a:latin typeface="Arial Rounded MT Bold" panose="020F0704030504030204" pitchFamily="34" charset="0"/>
              </a:rPr>
              <a:t>Anglo-Saxon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6756" y="1371600"/>
            <a:ext cx="10379676" cy="3970318"/>
          </a:xfrm>
          <a:prstGeom prst="rect">
            <a:avLst/>
          </a:prstGeom>
          <a:noFill/>
        </p:spPr>
        <p:txBody>
          <a:bodyPr wrap="square" rtlCol="0">
            <a:spAutoFit/>
          </a:bodyPr>
          <a:lstStyle/>
          <a:p>
            <a:r>
              <a:rPr lang="en-GB" sz="3600" b="1" dirty="0">
                <a:latin typeface="Arial Rounded MT Bold" panose="020F0704030504030204" pitchFamily="34" charset="0"/>
              </a:rPr>
              <a:t>Angle</a:t>
            </a:r>
            <a:r>
              <a:rPr lang="en-GB" sz="3600" dirty="0">
                <a:latin typeface="Arial Rounded MT Bold" panose="020F0704030504030204" pitchFamily="34" charset="0"/>
              </a:rPr>
              <a:t>, member of a Germanic people, which, together with the Jutes, Saxons, and probably the Frisians, </a:t>
            </a:r>
            <a:r>
              <a:rPr lang="en-GB" sz="3600" b="1" dirty="0">
                <a:latin typeface="Arial Rounded MT Bold" panose="020F0704030504030204" pitchFamily="34" charset="0"/>
              </a:rPr>
              <a:t>invaded</a:t>
            </a:r>
            <a:r>
              <a:rPr lang="en-GB" sz="3600" dirty="0">
                <a:latin typeface="Arial Rounded MT Bold" panose="020F0704030504030204" pitchFamily="34" charset="0"/>
              </a:rPr>
              <a:t> the island of </a:t>
            </a:r>
            <a:r>
              <a:rPr lang="en-GB" sz="3600" b="1" dirty="0">
                <a:latin typeface="Arial Rounded MT Bold" panose="020F0704030504030204" pitchFamily="34" charset="0"/>
              </a:rPr>
              <a:t>Britain</a:t>
            </a:r>
            <a:r>
              <a:rPr lang="en-GB" sz="3600" dirty="0">
                <a:latin typeface="Arial Rounded MT Bold" panose="020F0704030504030204" pitchFamily="34" charset="0"/>
              </a:rPr>
              <a:t> in the 5th century </a:t>
            </a:r>
            <a:r>
              <a:rPr lang="en-GB" sz="3600" dirty="0" err="1">
                <a:latin typeface="Arial Rounded MT Bold" panose="020F0704030504030204" pitchFamily="34" charset="0"/>
              </a:rPr>
              <a:t>ce</a:t>
            </a:r>
            <a:r>
              <a:rPr lang="en-GB" sz="3600" dirty="0">
                <a:latin typeface="Arial Rounded MT Bold" panose="020F0704030504030204" pitchFamily="34" charset="0"/>
              </a:rPr>
              <a:t>. The </a:t>
            </a:r>
            <a:r>
              <a:rPr lang="en-GB" sz="3600" b="1" dirty="0">
                <a:latin typeface="Arial Rounded MT Bold" panose="020F0704030504030204" pitchFamily="34" charset="0"/>
              </a:rPr>
              <a:t>Angles</a:t>
            </a:r>
            <a:r>
              <a:rPr lang="en-GB" sz="3600" dirty="0">
                <a:latin typeface="Arial Rounded MT Bold" panose="020F0704030504030204" pitchFamily="34" charset="0"/>
              </a:rPr>
              <a:t> gave their name to England, as well as to the word </a:t>
            </a:r>
            <a:r>
              <a:rPr lang="en-GB" sz="3600" i="1" dirty="0" err="1">
                <a:solidFill>
                  <a:srgbClr val="FF0000"/>
                </a:solidFill>
                <a:latin typeface="Arial Rounded MT Bold" panose="020F0704030504030204" pitchFamily="34" charset="0"/>
              </a:rPr>
              <a:t>Englisc</a:t>
            </a:r>
            <a:r>
              <a:rPr lang="en-GB" sz="3600" dirty="0">
                <a:latin typeface="Arial Rounded MT Bold" panose="020F0704030504030204" pitchFamily="34" charset="0"/>
              </a:rPr>
              <a:t>, used even by Saxon writers to denote their vernacular tongue.</a:t>
            </a:r>
          </a:p>
        </p:txBody>
      </p:sp>
    </p:spTree>
    <p:extLst>
      <p:ext uri="{BB962C8B-B14F-4D97-AF65-F5344CB8AC3E}">
        <p14:creationId xmlns:p14="http://schemas.microsoft.com/office/powerpoint/2010/main" val="395312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675" y="371689"/>
            <a:ext cx="5004487" cy="6169126"/>
          </a:xfrm>
          <a:prstGeom prst="rect">
            <a:avLst/>
          </a:prstGeom>
        </p:spPr>
      </p:pic>
      <p:sp>
        <p:nvSpPr>
          <p:cNvPr id="5" name="TextBox 4"/>
          <p:cNvSpPr txBox="1"/>
          <p:nvPr/>
        </p:nvSpPr>
        <p:spPr>
          <a:xfrm>
            <a:off x="1210962" y="951470"/>
            <a:ext cx="4151871" cy="2800767"/>
          </a:xfrm>
          <a:prstGeom prst="rect">
            <a:avLst/>
          </a:prstGeom>
          <a:noFill/>
        </p:spPr>
        <p:txBody>
          <a:bodyPr wrap="square" rtlCol="0">
            <a:spAutoFit/>
          </a:bodyPr>
          <a:lstStyle/>
          <a:p>
            <a:r>
              <a:rPr lang="en-GB" sz="4400" dirty="0">
                <a:latin typeface="Arial Rounded MT Bold" panose="020F0704030504030204" pitchFamily="34" charset="0"/>
              </a:rPr>
              <a:t>Merovingian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c 730AD</a:t>
            </a:r>
          </a:p>
        </p:txBody>
      </p:sp>
    </p:spTree>
    <p:extLst>
      <p:ext uri="{BB962C8B-B14F-4D97-AF65-F5344CB8AC3E}">
        <p14:creationId xmlns:p14="http://schemas.microsoft.com/office/powerpoint/2010/main" val="23555426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79329" y="-55088"/>
            <a:ext cx="5947208" cy="7194204"/>
          </a:xfrm>
          <a:prstGeom prst="rect">
            <a:avLst/>
          </a:prstGeom>
        </p:spPr>
      </p:pic>
      <p:sp>
        <p:nvSpPr>
          <p:cNvPr id="2" name="TextBox 1"/>
          <p:cNvSpPr txBox="1"/>
          <p:nvPr/>
        </p:nvSpPr>
        <p:spPr>
          <a:xfrm>
            <a:off x="630195" y="1136822"/>
            <a:ext cx="3525636" cy="2554545"/>
          </a:xfrm>
          <a:prstGeom prst="rect">
            <a:avLst/>
          </a:prstGeom>
          <a:noFill/>
        </p:spPr>
        <p:txBody>
          <a:bodyPr wrap="square" rtlCol="0">
            <a:spAutoFit/>
          </a:bodyPr>
          <a:lstStyle/>
          <a:p>
            <a:r>
              <a:rPr lang="en-GB" sz="4000" dirty="0">
                <a:latin typeface="Arial Rounded MT Bold" panose="020F0704030504030204" pitchFamily="34" charset="0"/>
              </a:rPr>
              <a:t>Anglo-Saxon </a:t>
            </a:r>
            <a:r>
              <a:rPr lang="en-GB" sz="4000" dirty="0" err="1">
                <a:latin typeface="Arial Rounded MT Bold" panose="020F0704030504030204" pitchFamily="34" charset="0"/>
              </a:rPr>
              <a:t>Mappa</a:t>
            </a:r>
            <a:r>
              <a:rPr lang="en-GB" sz="4000" dirty="0">
                <a:latin typeface="Arial Rounded MT Bold" panose="020F0704030504030204" pitchFamily="34" charset="0"/>
              </a:rPr>
              <a:t> Mundi</a:t>
            </a:r>
          </a:p>
          <a:p>
            <a:endParaRPr lang="en-GB" sz="4000" dirty="0">
              <a:latin typeface="Arial Rounded MT Bold" panose="020F0704030504030204" pitchFamily="34" charset="0"/>
            </a:endParaRPr>
          </a:p>
          <a:p>
            <a:r>
              <a:rPr lang="en-GB" sz="4000" dirty="0">
                <a:latin typeface="Arial Rounded MT Bold" panose="020F0704030504030204" pitchFamily="34" charset="0"/>
              </a:rPr>
              <a:t>1025 to 1050</a:t>
            </a:r>
          </a:p>
        </p:txBody>
      </p:sp>
    </p:spTree>
    <p:extLst>
      <p:ext uri="{BB962C8B-B14F-4D97-AF65-F5344CB8AC3E}">
        <p14:creationId xmlns:p14="http://schemas.microsoft.com/office/powerpoint/2010/main" val="505904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63238" y="-319456"/>
            <a:ext cx="5001164" cy="7320602"/>
          </a:xfrm>
          <a:prstGeom prst="rect">
            <a:avLst/>
          </a:prstGeom>
        </p:spPr>
      </p:pic>
      <p:sp>
        <p:nvSpPr>
          <p:cNvPr id="5" name="TextBox 4"/>
          <p:cNvSpPr txBox="1"/>
          <p:nvPr/>
        </p:nvSpPr>
        <p:spPr>
          <a:xfrm>
            <a:off x="914400" y="1136822"/>
            <a:ext cx="3289119" cy="2800767"/>
          </a:xfrm>
          <a:prstGeom prst="rect">
            <a:avLst/>
          </a:prstGeom>
          <a:noFill/>
        </p:spPr>
        <p:txBody>
          <a:bodyPr wrap="square" rtlCol="0">
            <a:spAutoFit/>
          </a:bodyPr>
          <a:lstStyle/>
          <a:p>
            <a:r>
              <a:rPr lang="en-GB" sz="4400" dirty="0">
                <a:latin typeface="Arial Rounded MT Bold" panose="020F0704030504030204" pitchFamily="34" charset="0"/>
              </a:rPr>
              <a:t>The </a:t>
            </a:r>
            <a:r>
              <a:rPr lang="en-GB" sz="4400" dirty="0" err="1">
                <a:latin typeface="Arial Rounded MT Bold" panose="020F0704030504030204" pitchFamily="34" charset="0"/>
              </a:rPr>
              <a:t>Sawley</a:t>
            </a:r>
            <a:r>
              <a:rPr lang="en-GB" sz="4400" dirty="0">
                <a:latin typeface="Arial Rounded MT Bold" panose="020F0704030504030204" pitchFamily="34" charset="0"/>
              </a:rPr>
              <a:t>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1190-1210</a:t>
            </a:r>
          </a:p>
        </p:txBody>
      </p:sp>
    </p:spTree>
    <p:extLst>
      <p:ext uri="{BB962C8B-B14F-4D97-AF65-F5344CB8AC3E}">
        <p14:creationId xmlns:p14="http://schemas.microsoft.com/office/powerpoint/2010/main" val="6233646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33722" y="-144864"/>
            <a:ext cx="5322226" cy="7171474"/>
          </a:xfrm>
          <a:prstGeom prst="rect">
            <a:avLst/>
          </a:prstGeom>
        </p:spPr>
      </p:pic>
      <p:sp>
        <p:nvSpPr>
          <p:cNvPr id="3" name="TextBox 2"/>
          <p:cNvSpPr txBox="1"/>
          <p:nvPr/>
        </p:nvSpPr>
        <p:spPr>
          <a:xfrm>
            <a:off x="827903" y="1037968"/>
            <a:ext cx="3381195" cy="2800767"/>
          </a:xfrm>
          <a:prstGeom prst="rect">
            <a:avLst/>
          </a:prstGeom>
          <a:noFill/>
        </p:spPr>
        <p:txBody>
          <a:bodyPr wrap="square" rtlCol="0">
            <a:spAutoFit/>
          </a:bodyPr>
          <a:lstStyle/>
          <a:p>
            <a:r>
              <a:rPr lang="en-GB" sz="4400" dirty="0">
                <a:latin typeface="Arial Rounded MT Bold" panose="020F0704030504030204" pitchFamily="34" charset="0"/>
              </a:rPr>
              <a:t>The Vercelli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c 1219</a:t>
            </a:r>
          </a:p>
        </p:txBody>
      </p:sp>
    </p:spTree>
    <p:extLst>
      <p:ext uri="{BB962C8B-B14F-4D97-AF65-F5344CB8AC3E}">
        <p14:creationId xmlns:p14="http://schemas.microsoft.com/office/powerpoint/2010/main" val="1629190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863" y="0"/>
            <a:ext cx="5883007" cy="6858000"/>
          </a:xfrm>
          <a:prstGeom prst="rect">
            <a:avLst/>
          </a:prstGeom>
        </p:spPr>
      </p:pic>
      <p:sp>
        <p:nvSpPr>
          <p:cNvPr id="3" name="TextBox 2"/>
          <p:cNvSpPr txBox="1"/>
          <p:nvPr/>
        </p:nvSpPr>
        <p:spPr>
          <a:xfrm>
            <a:off x="877330" y="963827"/>
            <a:ext cx="4164227" cy="2800767"/>
          </a:xfrm>
          <a:prstGeom prst="rect">
            <a:avLst/>
          </a:prstGeom>
          <a:noFill/>
        </p:spPr>
        <p:txBody>
          <a:bodyPr wrap="square" rtlCol="0">
            <a:spAutoFit/>
          </a:bodyPr>
          <a:lstStyle/>
          <a:p>
            <a:r>
              <a:rPr lang="en-GB" sz="4400" dirty="0">
                <a:latin typeface="Arial Rounded MT Bold" panose="020F0704030504030204" pitchFamily="34" charset="0"/>
              </a:rPr>
              <a:t>The Psalter map </a:t>
            </a:r>
          </a:p>
          <a:p>
            <a:endParaRPr lang="en-GB" sz="4400" dirty="0">
              <a:latin typeface="Arial Rounded MT Bold" panose="020F0704030504030204" pitchFamily="34" charset="0"/>
            </a:endParaRPr>
          </a:p>
          <a:p>
            <a:r>
              <a:rPr lang="en-GB" sz="4400" dirty="0">
                <a:latin typeface="Arial Rounded MT Bold" panose="020F0704030504030204" pitchFamily="34" charset="0"/>
              </a:rPr>
              <a:t>c 1260</a:t>
            </a:r>
          </a:p>
        </p:txBody>
      </p:sp>
    </p:spTree>
    <p:extLst>
      <p:ext uri="{BB962C8B-B14F-4D97-AF65-F5344CB8AC3E}">
        <p14:creationId xmlns:p14="http://schemas.microsoft.com/office/powerpoint/2010/main" val="327769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03" y="432487"/>
            <a:ext cx="9117833" cy="6054810"/>
          </a:xfrm>
          <a:prstGeom prst="rect">
            <a:avLst/>
          </a:prstGeom>
        </p:spPr>
      </p:pic>
      <p:sp>
        <p:nvSpPr>
          <p:cNvPr id="2" name="TextBox 1"/>
          <p:cNvSpPr txBox="1"/>
          <p:nvPr/>
        </p:nvSpPr>
        <p:spPr>
          <a:xfrm>
            <a:off x="1890584" y="1050324"/>
            <a:ext cx="3138616" cy="523220"/>
          </a:xfrm>
          <a:prstGeom prst="rect">
            <a:avLst/>
          </a:prstGeom>
          <a:noFill/>
        </p:spPr>
        <p:txBody>
          <a:bodyPr wrap="square" rtlCol="0">
            <a:spAutoFit/>
          </a:bodyPr>
          <a:lstStyle/>
          <a:p>
            <a:r>
              <a:rPr lang="en-GB" sz="2800" dirty="0">
                <a:latin typeface="Arial Rounded MT Bold" panose="020F0704030504030204" pitchFamily="34" charset="0"/>
              </a:rPr>
              <a:t>Woolly Mammoth</a:t>
            </a:r>
          </a:p>
        </p:txBody>
      </p:sp>
    </p:spTree>
    <p:extLst>
      <p:ext uri="{BB962C8B-B14F-4D97-AF65-F5344CB8AC3E}">
        <p14:creationId xmlns:p14="http://schemas.microsoft.com/office/powerpoint/2010/main" val="3107525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9613" y="-569992"/>
            <a:ext cx="6867196" cy="8007181"/>
          </a:xfrm>
          <a:prstGeom prst="rect">
            <a:avLst/>
          </a:prstGeom>
        </p:spPr>
      </p:pic>
      <p:sp>
        <p:nvSpPr>
          <p:cNvPr id="3" name="TextBox 2"/>
          <p:cNvSpPr txBox="1"/>
          <p:nvPr/>
        </p:nvSpPr>
        <p:spPr>
          <a:xfrm>
            <a:off x="8686803" y="1087395"/>
            <a:ext cx="3175684" cy="3477875"/>
          </a:xfrm>
          <a:prstGeom prst="rect">
            <a:avLst/>
          </a:prstGeom>
          <a:noFill/>
        </p:spPr>
        <p:txBody>
          <a:bodyPr wrap="square" rtlCol="0">
            <a:spAutoFit/>
          </a:bodyPr>
          <a:lstStyle/>
          <a:p>
            <a:r>
              <a:rPr lang="en-GB" sz="4400" dirty="0">
                <a:latin typeface="Arial Rounded MT Bold" panose="020F0704030504030204" pitchFamily="34" charset="0"/>
              </a:rPr>
              <a:t>The Hereford Map </a:t>
            </a:r>
          </a:p>
          <a:p>
            <a:endParaRPr lang="en-GB" sz="4400" dirty="0">
              <a:latin typeface="Arial Rounded MT Bold" panose="020F0704030504030204" pitchFamily="34" charset="0"/>
            </a:endParaRPr>
          </a:p>
          <a:p>
            <a:r>
              <a:rPr lang="en-GB" sz="4400" dirty="0">
                <a:latin typeface="Arial Rounded MT Bold" panose="020F0704030504030204" pitchFamily="34" charset="0"/>
              </a:rPr>
              <a:t>c1300</a:t>
            </a:r>
          </a:p>
        </p:txBody>
      </p:sp>
    </p:spTree>
    <p:extLst>
      <p:ext uri="{BB962C8B-B14F-4D97-AF65-F5344CB8AC3E}">
        <p14:creationId xmlns:p14="http://schemas.microsoft.com/office/powerpoint/2010/main" val="827909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27" y="753763"/>
            <a:ext cx="11168348" cy="5501032"/>
          </a:xfrm>
          <a:prstGeom prst="rect">
            <a:avLst/>
          </a:prstGeom>
        </p:spPr>
      </p:pic>
      <p:sp>
        <p:nvSpPr>
          <p:cNvPr id="3" name="TextBox 2"/>
          <p:cNvSpPr txBox="1"/>
          <p:nvPr/>
        </p:nvSpPr>
        <p:spPr>
          <a:xfrm>
            <a:off x="1161534" y="703512"/>
            <a:ext cx="3608173" cy="2800767"/>
          </a:xfrm>
          <a:prstGeom prst="rect">
            <a:avLst/>
          </a:prstGeom>
          <a:noFill/>
        </p:spPr>
        <p:txBody>
          <a:bodyPr wrap="square" rtlCol="0">
            <a:spAutoFit/>
          </a:bodyPr>
          <a:lstStyle/>
          <a:p>
            <a:r>
              <a:rPr lang="en-GB" sz="4400" dirty="0">
                <a:latin typeface="Arial Rounded MT Bold" panose="020F0704030504030204" pitchFamily="34" charset="0"/>
              </a:rPr>
              <a:t>The Gough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1370 - 1430</a:t>
            </a:r>
          </a:p>
        </p:txBody>
      </p:sp>
    </p:spTree>
    <p:extLst>
      <p:ext uri="{BB962C8B-B14F-4D97-AF65-F5344CB8AC3E}">
        <p14:creationId xmlns:p14="http://schemas.microsoft.com/office/powerpoint/2010/main" val="1601559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924" y="272132"/>
            <a:ext cx="8495256" cy="6289305"/>
          </a:xfrm>
          <a:prstGeom prst="rect">
            <a:avLst/>
          </a:prstGeom>
        </p:spPr>
      </p:pic>
    </p:spTree>
    <p:extLst>
      <p:ext uri="{BB962C8B-B14F-4D97-AF65-F5344CB8AC3E}">
        <p14:creationId xmlns:p14="http://schemas.microsoft.com/office/powerpoint/2010/main" val="3916221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622" y="342726"/>
            <a:ext cx="6069613" cy="6312803"/>
          </a:xfrm>
          <a:prstGeom prst="rect">
            <a:avLst/>
          </a:prstGeom>
        </p:spPr>
      </p:pic>
    </p:spTree>
    <p:extLst>
      <p:ext uri="{BB962C8B-B14F-4D97-AF65-F5344CB8AC3E}">
        <p14:creationId xmlns:p14="http://schemas.microsoft.com/office/powerpoint/2010/main" val="1725385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2893" y="15240"/>
            <a:ext cx="6873240" cy="6842760"/>
          </a:xfrm>
          <a:prstGeom prst="rect">
            <a:avLst/>
          </a:prstGeom>
        </p:spPr>
      </p:pic>
      <p:sp>
        <p:nvSpPr>
          <p:cNvPr id="3" name="TextBox 2"/>
          <p:cNvSpPr txBox="1"/>
          <p:nvPr/>
        </p:nvSpPr>
        <p:spPr>
          <a:xfrm>
            <a:off x="1136822" y="1062681"/>
            <a:ext cx="3225114" cy="2800767"/>
          </a:xfrm>
          <a:prstGeom prst="rect">
            <a:avLst/>
          </a:prstGeom>
          <a:noFill/>
        </p:spPr>
        <p:txBody>
          <a:bodyPr wrap="square" rtlCol="0">
            <a:spAutoFit/>
          </a:bodyPr>
          <a:lstStyle/>
          <a:p>
            <a:r>
              <a:rPr lang="en-GB" sz="4400" dirty="0">
                <a:latin typeface="Arial Rounded MT Bold" panose="020F0704030504030204" pitchFamily="34" charset="0"/>
              </a:rPr>
              <a:t>The Fra Mauro map</a:t>
            </a:r>
          </a:p>
          <a:p>
            <a:endParaRPr lang="en-GB" sz="4400" dirty="0">
              <a:latin typeface="Arial Rounded MT Bold" panose="020F0704030504030204" pitchFamily="34" charset="0"/>
            </a:endParaRPr>
          </a:p>
          <a:p>
            <a:r>
              <a:rPr lang="en-GB" sz="4400" dirty="0">
                <a:latin typeface="Arial Rounded MT Bold" panose="020F0704030504030204" pitchFamily="34" charset="0"/>
              </a:rPr>
              <a:t>1459–60</a:t>
            </a:r>
          </a:p>
        </p:txBody>
      </p:sp>
    </p:spTree>
    <p:extLst>
      <p:ext uri="{BB962C8B-B14F-4D97-AF65-F5344CB8AC3E}">
        <p14:creationId xmlns:p14="http://schemas.microsoft.com/office/powerpoint/2010/main" val="2962395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1900" y="558800"/>
            <a:ext cx="45466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558800"/>
            <a:ext cx="4605338"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04788"/>
            <a:ext cx="8699500" cy="6524625"/>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679621" y="501650"/>
            <a:ext cx="10935729" cy="712788"/>
          </a:xfrm>
        </p:spPr>
        <p:txBody>
          <a:bodyPr/>
          <a:lstStyle/>
          <a:p>
            <a:pPr algn="ctr" eaLnBrk="1" hangingPunct="1"/>
            <a:r>
              <a:rPr lang="en-GB" altLang="en-US" dirty="0">
                <a:latin typeface="Arial Rounded MT Bold" panose="020F0704030504030204" pitchFamily="34" charset="0"/>
              </a:rPr>
              <a:t>Wansdyke - follows the old Roman Road</a:t>
            </a:r>
          </a:p>
        </p:txBody>
      </p:sp>
      <p:pic>
        <p:nvPicPr>
          <p:cNvPr id="460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214438"/>
            <a:ext cx="6616700" cy="4962525"/>
          </a:xfrm>
        </p:spPr>
      </p:pic>
      <p:pic>
        <p:nvPicPr>
          <p:cNvPr id="460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0850" y="1198563"/>
            <a:ext cx="328295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012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38200" y="365125"/>
            <a:ext cx="10515600" cy="744538"/>
          </a:xfrm>
        </p:spPr>
        <p:txBody>
          <a:bodyPr/>
          <a:lstStyle/>
          <a:p>
            <a:pPr algn="ctr" eaLnBrk="1" hangingPunct="1"/>
            <a:r>
              <a:rPr lang="en-GB" altLang="en-US" dirty="0">
                <a:latin typeface="Arial Rounded MT Bold" panose="020F0704030504030204" pitchFamily="34" charset="0"/>
              </a:rPr>
              <a:t>Wansdyke ditch</a:t>
            </a:r>
          </a:p>
        </p:txBody>
      </p:sp>
      <p:pic>
        <p:nvPicPr>
          <p:cNvPr id="471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63725" y="1228725"/>
            <a:ext cx="8464550" cy="5068888"/>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838200" y="679622"/>
            <a:ext cx="10515600" cy="1516654"/>
          </a:xfrm>
        </p:spPr>
        <p:txBody>
          <a:bodyPr/>
          <a:lstStyle/>
          <a:p>
            <a:pPr algn="ctr" eaLnBrk="1" hangingPunct="1"/>
            <a:r>
              <a:rPr lang="en-GB" altLang="en-US" dirty="0">
                <a:latin typeface="Arial Rounded MT Bold" panose="020F0704030504030204" pitchFamily="34" charset="0"/>
              </a:rPr>
              <a:t>Wansdyke – the garden fence for Wessex</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96276"/>
            <a:ext cx="10515600" cy="3610036"/>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324" y="423111"/>
            <a:ext cx="10058400" cy="6069136"/>
          </a:xfrm>
          <a:prstGeom prst="rect">
            <a:avLst/>
          </a:prstGeom>
        </p:spPr>
      </p:pic>
      <p:sp>
        <p:nvSpPr>
          <p:cNvPr id="2" name="TextBox 1"/>
          <p:cNvSpPr txBox="1"/>
          <p:nvPr/>
        </p:nvSpPr>
        <p:spPr>
          <a:xfrm>
            <a:off x="1285103" y="1013254"/>
            <a:ext cx="3348681" cy="523220"/>
          </a:xfrm>
          <a:prstGeom prst="rect">
            <a:avLst/>
          </a:prstGeom>
          <a:noFill/>
        </p:spPr>
        <p:txBody>
          <a:bodyPr wrap="square" rtlCol="0">
            <a:spAutoFit/>
          </a:bodyPr>
          <a:lstStyle/>
          <a:p>
            <a:r>
              <a:rPr lang="en-GB" sz="2800" dirty="0">
                <a:latin typeface="Arial Rounded MT Bold" panose="020F0704030504030204" pitchFamily="34" charset="0"/>
              </a:rPr>
              <a:t>Woolly Rhino</a:t>
            </a:r>
          </a:p>
        </p:txBody>
      </p:sp>
    </p:spTree>
    <p:extLst>
      <p:ext uri="{BB962C8B-B14F-4D97-AF65-F5344CB8AC3E}">
        <p14:creationId xmlns:p14="http://schemas.microsoft.com/office/powerpoint/2010/main" val="51782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4041"/>
            <a:ext cx="10515600" cy="1325563"/>
          </a:xfrm>
        </p:spPr>
        <p:txBody>
          <a:bodyPr/>
          <a:lstStyle/>
          <a:p>
            <a:pPr algn="ctr"/>
            <a:r>
              <a:rPr lang="en-GB" sz="3600" dirty="0">
                <a:latin typeface="Arial Rounded MT Bold" panose="020F0704030504030204" pitchFamily="34" charset="0"/>
              </a:rPr>
              <a:t>SCEATTAS FOUND AT THE IRON-AGE HILL FORT OF WALBURY CAMP, BERKSHIRE</a:t>
            </a:r>
          </a:p>
        </p:txBody>
      </p:sp>
      <p:sp>
        <p:nvSpPr>
          <p:cNvPr id="3" name="Content Placeholder 2"/>
          <p:cNvSpPr>
            <a:spLocks noGrp="1"/>
          </p:cNvSpPr>
          <p:nvPr>
            <p:ph idx="1"/>
          </p:nvPr>
        </p:nvSpPr>
        <p:spPr>
          <a:xfrm>
            <a:off x="838200" y="2415173"/>
            <a:ext cx="10515600" cy="3696870"/>
          </a:xfrm>
        </p:spPr>
        <p:txBody>
          <a:bodyPr/>
          <a:lstStyle/>
          <a:p>
            <a:pPr marL="0" indent="0">
              <a:buNone/>
            </a:pPr>
            <a:r>
              <a:rPr lang="en-GB" sz="2000" dirty="0"/>
              <a:t>Another possibility is that the loss of the coins might be connected with some brief phase of reuse of the hill fort for military purposes in the eighth century. There is a good deal of scattered evidence for the reuse of various hill forts in the time of Offa,4 and </a:t>
            </a:r>
            <a:r>
              <a:rPr lang="en-GB" sz="2000" b="1" dirty="0" err="1">
                <a:solidFill>
                  <a:schemeClr val="accent1">
                    <a:lumMod val="50000"/>
                  </a:schemeClr>
                </a:solidFill>
              </a:rPr>
              <a:t>Walbury</a:t>
            </a:r>
            <a:r>
              <a:rPr lang="en-GB" sz="2000" b="1" dirty="0">
                <a:solidFill>
                  <a:schemeClr val="accent1">
                    <a:lumMod val="50000"/>
                  </a:schemeClr>
                </a:solidFill>
              </a:rPr>
              <a:t> is an obvious stronghold in the area contested between Wessex and Mercia </a:t>
            </a:r>
            <a:r>
              <a:rPr lang="en-GB" sz="2000" dirty="0"/>
              <a:t>at the date to which the coins belong. </a:t>
            </a:r>
            <a:r>
              <a:rPr lang="en-GB" sz="2000" dirty="0" err="1"/>
              <a:t>Stenton</a:t>
            </a:r>
            <a:r>
              <a:rPr lang="en-GB" sz="2000" dirty="0"/>
              <a:t> wrote that in 735, the traditional date of St. </a:t>
            </a:r>
            <a:r>
              <a:rPr lang="en-GB" sz="2000" dirty="0" err="1"/>
              <a:t>Frideswide's</a:t>
            </a:r>
            <a:r>
              <a:rPr lang="en-GB" sz="2000" dirty="0"/>
              <a:t> death [and very close to the date of both the recent </a:t>
            </a:r>
            <a:r>
              <a:rPr lang="en-GB" sz="2000" dirty="0" err="1"/>
              <a:t>sceatta</a:t>
            </a:r>
            <a:r>
              <a:rPr lang="en-GB" sz="2000" dirty="0"/>
              <a:t> finds], </a:t>
            </a:r>
          </a:p>
          <a:p>
            <a:pPr marL="0" indent="0">
              <a:buNone/>
            </a:pPr>
            <a:r>
              <a:rPr lang="en-GB" sz="2000" dirty="0"/>
              <a:t>…the land on each side of the Thames at Oxford seems to have been under the direct rule of </a:t>
            </a:r>
            <a:r>
              <a:rPr lang="en-GB" sz="2000" dirty="0" err="1"/>
              <a:t>Ethelbald</a:t>
            </a:r>
            <a:r>
              <a:rPr lang="en-GB" sz="2000" dirty="0"/>
              <a:t> . . . During the next 100 years every powerful West Saxon king asserted a claim to this territory, but the Mercian kings more than held their ground until their dynasty came to an end, and it was not until the middle of the ninth century that the debateable land was finally divided between them, Berkshire and northern Wiltshire becoming West Saxon, and the plain of central Oxfordshire remaining Mercian. </a:t>
            </a:r>
          </a:p>
        </p:txBody>
      </p:sp>
    </p:spTree>
    <p:extLst>
      <p:ext uri="{BB962C8B-B14F-4D97-AF65-F5344CB8AC3E}">
        <p14:creationId xmlns:p14="http://schemas.microsoft.com/office/powerpoint/2010/main" val="617615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7178"/>
            <a:ext cx="10515600" cy="1325563"/>
          </a:xfrm>
        </p:spPr>
        <p:txBody>
          <a:bodyPr/>
          <a:lstStyle/>
          <a:p>
            <a:pPr algn="ctr"/>
            <a:r>
              <a:rPr lang="en-GB" dirty="0" err="1">
                <a:latin typeface="Arial Rounded MT Bold" panose="020F0704030504030204" pitchFamily="34" charset="0"/>
              </a:rPr>
              <a:t>Sceattas</a:t>
            </a:r>
            <a:endParaRPr lang="en-GB" dirty="0">
              <a:latin typeface="Arial Rounded MT Bold" panose="020F07040305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7000" y="2953544"/>
            <a:ext cx="4318000" cy="2095500"/>
          </a:xfrm>
        </p:spPr>
      </p:pic>
    </p:spTree>
    <p:extLst>
      <p:ext uri="{BB962C8B-B14F-4D97-AF65-F5344CB8AC3E}">
        <p14:creationId xmlns:p14="http://schemas.microsoft.com/office/powerpoint/2010/main" val="939229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640492" y="402195"/>
            <a:ext cx="10911016" cy="1747881"/>
          </a:xfrm>
        </p:spPr>
        <p:txBody>
          <a:bodyPr/>
          <a:lstStyle/>
          <a:p>
            <a:pPr algn="ctr"/>
            <a:r>
              <a:rPr lang="en-GB" altLang="en-US" sz="4000" dirty="0">
                <a:latin typeface="Arial Rounded MT Bold" panose="020F0704030504030204" pitchFamily="34" charset="0"/>
              </a:rPr>
              <a:t>821 AD – Wessex (West </a:t>
            </a:r>
            <a:r>
              <a:rPr lang="en-GB" altLang="en-US" sz="4000" dirty="0" err="1">
                <a:latin typeface="Arial Rounded MT Bold" panose="020F0704030504030204" pitchFamily="34" charset="0"/>
              </a:rPr>
              <a:t>Seaxe</a:t>
            </a:r>
            <a:r>
              <a:rPr lang="en-GB" altLang="en-US" sz="4000" dirty="0">
                <a:latin typeface="Arial Rounded MT Bold" panose="020F0704030504030204" pitchFamily="34" charset="0"/>
              </a:rPr>
              <a:t>) Becomes Supreme Kingdom</a:t>
            </a:r>
            <a:endParaRPr lang="en-GB" altLang="en-US" sz="4000" b="1" i="1" dirty="0">
              <a:latin typeface="Arial Rounded MT Bold" panose="020F0704030504030204" pitchFamily="34" charset="0"/>
            </a:endParaRPr>
          </a:p>
        </p:txBody>
      </p:sp>
      <p:pic>
        <p:nvPicPr>
          <p:cNvPr id="4813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98899" y="2150076"/>
            <a:ext cx="6594201" cy="3970465"/>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838200" y="504825"/>
            <a:ext cx="10515600" cy="752475"/>
          </a:xfrm>
        </p:spPr>
        <p:txBody>
          <a:bodyPr/>
          <a:lstStyle/>
          <a:p>
            <a:pPr algn="ctr" eaLnBrk="1" hangingPunct="1"/>
            <a:r>
              <a:rPr lang="en-GB" altLang="en-US" dirty="0">
                <a:latin typeface="Arial Rounded MT Bold" panose="020F0704030504030204" pitchFamily="34" charset="0"/>
              </a:rPr>
              <a:t>Battle of </a:t>
            </a:r>
            <a:r>
              <a:rPr lang="en-GB" altLang="en-US" dirty="0" err="1">
                <a:latin typeface="Arial Rounded MT Bold" panose="020F0704030504030204" pitchFamily="34" charset="0"/>
              </a:rPr>
              <a:t>Ellandum</a:t>
            </a:r>
            <a:endParaRPr lang="en-GB" altLang="en-US" dirty="0">
              <a:latin typeface="Arial Rounded MT Bold" panose="020F0704030504030204" pitchFamily="34" charset="0"/>
            </a:endParaRPr>
          </a:p>
        </p:txBody>
      </p:sp>
      <p:pic>
        <p:nvPicPr>
          <p:cNvPr id="491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0" y="1257300"/>
            <a:ext cx="6597650" cy="4924425"/>
          </a:xfrm>
        </p:spPr>
      </p:pic>
      <p:pic>
        <p:nvPicPr>
          <p:cNvPr id="49156" name="Picture 5" descr="http://www.robertsewell.ca/ecgbe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1811338"/>
            <a:ext cx="19399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1"/>
          <p:cNvSpPr txBox="1">
            <a:spLocks noChangeArrowheads="1"/>
          </p:cNvSpPr>
          <p:nvPr/>
        </p:nvSpPr>
        <p:spPr bwMode="auto">
          <a:xfrm>
            <a:off x="1600200" y="4221163"/>
            <a:ext cx="1981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b="1"/>
              <a:t>Ecgbert III, King of Wessex &amp; England</a:t>
            </a:r>
            <a:r>
              <a:rPr lang="en-GB" altLang="en-US" sz="1800"/>
              <a:t> from 802 to 839</a:t>
            </a:r>
          </a:p>
          <a:p>
            <a:pPr algn="ctr">
              <a:lnSpc>
                <a:spcPct val="100000"/>
              </a:lnSpc>
              <a:spcBef>
                <a:spcPct val="0"/>
              </a:spcBef>
              <a:buFontTx/>
              <a:buNone/>
            </a:pPr>
            <a:endParaRPr lang="en-GB" altLang="en-US" sz="1800"/>
          </a:p>
          <a:p>
            <a:pPr algn="ctr">
              <a:lnSpc>
                <a:spcPct val="100000"/>
              </a:lnSpc>
              <a:spcBef>
                <a:spcPct val="0"/>
              </a:spcBef>
              <a:buFontTx/>
              <a:buNone/>
            </a:pPr>
            <a:r>
              <a:rPr lang="en-GB" altLang="en-US" sz="1800"/>
              <a:t>Born in Aachen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838200" y="365125"/>
            <a:ext cx="10515600" cy="1735524"/>
          </a:xfrm>
        </p:spPr>
        <p:txBody>
          <a:bodyPr/>
          <a:lstStyle/>
          <a:p>
            <a:pPr algn="ctr"/>
            <a:r>
              <a:rPr lang="en-GB" altLang="en-US" dirty="0">
                <a:latin typeface="Arial Rounded MT Bold" panose="020F0704030504030204" pitchFamily="34" charset="0"/>
              </a:rPr>
              <a:t>King </a:t>
            </a:r>
            <a:r>
              <a:rPr lang="en-GB" altLang="en-US" dirty="0" err="1">
                <a:latin typeface="Arial Rounded MT Bold" panose="020F0704030504030204" pitchFamily="34" charset="0"/>
              </a:rPr>
              <a:t>Æthelred</a:t>
            </a:r>
            <a:r>
              <a:rPr lang="en-GB" altLang="en-US" dirty="0">
                <a:latin typeface="Arial Rounded MT Bold" panose="020F0704030504030204" pitchFamily="34" charset="0"/>
              </a:rPr>
              <a:t> I, King of Wessex </a:t>
            </a:r>
            <a:br>
              <a:rPr lang="en-GB" altLang="en-US" dirty="0">
                <a:latin typeface="Arial Rounded MT Bold" panose="020F0704030504030204" pitchFamily="34" charset="0"/>
              </a:rPr>
            </a:br>
            <a:r>
              <a:rPr lang="en-GB" altLang="en-US" dirty="0">
                <a:latin typeface="Arial Rounded MT Bold" panose="020F0704030504030204" pitchFamily="34" charset="0"/>
              </a:rPr>
              <a:t>from 865-871</a:t>
            </a:r>
          </a:p>
        </p:txBody>
      </p:sp>
      <p:pic>
        <p:nvPicPr>
          <p:cNvPr id="50179" name="Picture 2" descr="http://media-cache-ec0.pinimg.com/236x/92/eb/20/92eb20d201e3c3e50edb2cf98b0cb8d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77957" y="2527300"/>
            <a:ext cx="3581400" cy="3532188"/>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2468" y="613203"/>
            <a:ext cx="10369251" cy="5201424"/>
          </a:xfrm>
          <a:prstGeom prst="rect">
            <a:avLst/>
          </a:prstGeom>
          <a:noFill/>
        </p:spPr>
        <p:txBody>
          <a:bodyPr wrap="square" rtlCol="0">
            <a:spAutoFit/>
          </a:bodyPr>
          <a:lstStyle/>
          <a:p>
            <a:pPr algn="ctr"/>
            <a:r>
              <a:rPr lang="en-GB" sz="3600" dirty="0">
                <a:latin typeface="Arial Rounded MT Bold" panose="020F0704030504030204" pitchFamily="34" charset="0"/>
              </a:rPr>
              <a:t>Winchester – Capital of England </a:t>
            </a:r>
          </a:p>
          <a:p>
            <a:pPr algn="ctr"/>
            <a:r>
              <a:rPr lang="en-GB" sz="3600" dirty="0">
                <a:latin typeface="Arial Rounded MT Bold" panose="020F0704030504030204" pitchFamily="34" charset="0"/>
              </a:rPr>
              <a:t>9</a:t>
            </a:r>
            <a:r>
              <a:rPr lang="en-GB" sz="3600" baseline="30000" dirty="0">
                <a:latin typeface="Arial Rounded MT Bold" panose="020F0704030504030204" pitchFamily="34" charset="0"/>
              </a:rPr>
              <a:t>th</a:t>
            </a:r>
            <a:r>
              <a:rPr lang="en-GB" sz="3600" dirty="0">
                <a:latin typeface="Arial Rounded MT Bold" panose="020F0704030504030204" pitchFamily="34" charset="0"/>
              </a:rPr>
              <a:t> to 12</a:t>
            </a:r>
            <a:r>
              <a:rPr lang="en-GB" sz="3600" baseline="30000" dirty="0">
                <a:latin typeface="Arial Rounded MT Bold" panose="020F0704030504030204" pitchFamily="34" charset="0"/>
              </a:rPr>
              <a:t>th</a:t>
            </a:r>
            <a:r>
              <a:rPr lang="en-GB" sz="3600" dirty="0">
                <a:latin typeface="Arial Rounded MT Bold" panose="020F0704030504030204" pitchFamily="34" charset="0"/>
              </a:rPr>
              <a:t> Century </a:t>
            </a:r>
          </a:p>
          <a:p>
            <a:endParaRPr lang="en-GB" sz="3600" dirty="0">
              <a:latin typeface="Arial Rounded MT Bold" panose="020F0704030504030204" pitchFamily="34" charset="0"/>
            </a:endParaRPr>
          </a:p>
          <a:p>
            <a:r>
              <a:rPr lang="en-GB" sz="3200" dirty="0">
                <a:latin typeface="Arial Rounded MT Bold" panose="020F0704030504030204" pitchFamily="34" charset="0"/>
              </a:rPr>
              <a:t>Although born at </a:t>
            </a:r>
            <a:r>
              <a:rPr lang="en-GB" sz="3200" dirty="0" err="1">
                <a:latin typeface="Arial Rounded MT Bold" panose="020F0704030504030204" pitchFamily="34" charset="0"/>
              </a:rPr>
              <a:t>Wantage</a:t>
            </a:r>
            <a:r>
              <a:rPr lang="en-GB" sz="3200" dirty="0">
                <a:latin typeface="Arial Rounded MT Bold" panose="020F0704030504030204" pitchFamily="34" charset="0"/>
              </a:rPr>
              <a:t> in Berkshire, Winchester’s most famous son is Alfred ‘The Great’. Alfred (</a:t>
            </a:r>
            <a:r>
              <a:rPr lang="en-GB" sz="3200" dirty="0" err="1">
                <a:latin typeface="Arial Rounded MT Bold" panose="020F0704030504030204" pitchFamily="34" charset="0"/>
              </a:rPr>
              <a:t>Aelfred</a:t>
            </a:r>
            <a:r>
              <a:rPr lang="en-GB" sz="3200" dirty="0">
                <a:latin typeface="Arial Rounded MT Bold" panose="020F0704030504030204" pitchFamily="34" charset="0"/>
              </a:rPr>
              <a:t>) became ruler of the west Saxons after he and his brother defeated the Danish Vikings at the Battle of Ashdown. In 871 at the tender age of 21, Alfred was crowned King of Wessex and established </a:t>
            </a:r>
            <a:r>
              <a:rPr lang="en-GB" sz="3200" b="1" dirty="0">
                <a:solidFill>
                  <a:srgbClr val="C00000"/>
                </a:solidFill>
                <a:latin typeface="Arial Rounded MT Bold" panose="020F0704030504030204" pitchFamily="34" charset="0"/>
              </a:rPr>
              <a:t>Winchester</a:t>
            </a:r>
            <a:r>
              <a:rPr lang="en-GB" sz="3200" dirty="0">
                <a:latin typeface="Arial Rounded MT Bold" panose="020F0704030504030204" pitchFamily="34" charset="0"/>
              </a:rPr>
              <a:t> as his capital.</a:t>
            </a:r>
          </a:p>
        </p:txBody>
      </p:sp>
    </p:spTree>
    <p:extLst>
      <p:ext uri="{BB962C8B-B14F-4D97-AF65-F5344CB8AC3E}">
        <p14:creationId xmlns:p14="http://schemas.microsoft.com/office/powerpoint/2010/main" val="8810408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868363" y="476250"/>
            <a:ext cx="10496550" cy="5808663"/>
          </a:xfrm>
        </p:spPr>
        <p:txBody>
          <a:bodyPr/>
          <a:lstStyle/>
          <a:p>
            <a:pPr marL="0" indent="0">
              <a:buFont typeface="Arial" panose="020B0604020202020204" pitchFamily="34" charset="0"/>
              <a:buNone/>
            </a:pPr>
            <a:r>
              <a:rPr lang="en-GB" altLang="en-US" sz="3200" b="1" dirty="0">
                <a:latin typeface="Arial Rounded MT Bold" panose="020F0704030504030204" pitchFamily="34" charset="0"/>
              </a:rPr>
              <a:t>931</a:t>
            </a:r>
            <a:r>
              <a:rPr lang="en-GB" altLang="en-US" sz="3200" dirty="0">
                <a:latin typeface="Arial Rounded MT Bold" panose="020F0704030504030204" pitchFamily="34" charset="0"/>
              </a:rPr>
              <a:t> AD</a:t>
            </a:r>
          </a:p>
          <a:p>
            <a:pPr marL="0" indent="0">
              <a:buFont typeface="Arial" panose="020B0604020202020204" pitchFamily="34" charset="0"/>
              <a:buNone/>
            </a:pPr>
            <a:r>
              <a:rPr lang="en-GB" altLang="en-US" sz="2400" dirty="0">
                <a:latin typeface="Arial Rounded MT Bold" panose="020F0704030504030204" pitchFamily="34" charset="0"/>
              </a:rPr>
              <a:t>Interestingly, there is a place-name reference, in a charter of King Athelstan from 931 AD, to a site on the Wiltshire-Hampshire border </a:t>
            </a:r>
            <a:r>
              <a:rPr lang="en-GB" altLang="en-US" sz="2400" b="1" dirty="0">
                <a:solidFill>
                  <a:srgbClr val="FF0000"/>
                </a:solidFill>
                <a:latin typeface="Arial Rounded MT Bold" panose="020F0704030504030204" pitchFamily="34" charset="0"/>
              </a:rPr>
              <a:t>by Inkpen Beacon</a:t>
            </a:r>
            <a:r>
              <a:rPr lang="en-GB" altLang="en-US" sz="2400" b="1" dirty="0">
                <a:latin typeface="Arial Rounded MT Bold" panose="020F0704030504030204" pitchFamily="34" charset="0"/>
              </a:rPr>
              <a:t>, just </a:t>
            </a:r>
            <a:r>
              <a:rPr lang="en-GB" altLang="en-US" sz="2400" b="1" dirty="0">
                <a:solidFill>
                  <a:srgbClr val="FF0000"/>
                </a:solidFill>
                <a:latin typeface="Arial Rounded MT Bold" panose="020F0704030504030204" pitchFamily="34" charset="0"/>
              </a:rPr>
              <a:t>east of the ancient Wansdyke</a:t>
            </a:r>
            <a:r>
              <a:rPr lang="en-GB" altLang="en-US" sz="2400" dirty="0">
                <a:latin typeface="Arial Rounded MT Bold" panose="020F0704030504030204" pitchFamily="34" charset="0"/>
              </a:rPr>
              <a:t>. It is called </a:t>
            </a:r>
            <a:r>
              <a:rPr lang="en-GB" altLang="en-US" sz="2400" dirty="0" err="1">
                <a:latin typeface="Arial Rounded MT Bold" panose="020F0704030504030204" pitchFamily="34" charset="0"/>
              </a:rPr>
              <a:t>Beow</a:t>
            </a:r>
            <a:r>
              <a:rPr lang="en-GB" altLang="en-US" sz="2400" dirty="0">
                <a:latin typeface="Arial Rounded MT Bold" panose="020F0704030504030204" pitchFamily="34" charset="0"/>
              </a:rPr>
              <a:t>, and nearby is a pool called Grendel's Mere.</a:t>
            </a:r>
          </a:p>
          <a:p>
            <a:pPr marL="0" indent="0">
              <a:buFont typeface="Arial" panose="020B0604020202020204" pitchFamily="34" charset="0"/>
              <a:buNone/>
            </a:pPr>
            <a:r>
              <a:rPr lang="en-GB" altLang="en-US" sz="2400" dirty="0">
                <a:latin typeface="Arial Rounded MT Bold" panose="020F0704030504030204" pitchFamily="34" charset="0"/>
              </a:rPr>
              <a:t>The</a:t>
            </a:r>
            <a:r>
              <a:rPr lang="en-GB" altLang="en-US" sz="2400" b="1" dirty="0">
                <a:latin typeface="Arial Rounded MT Bold" panose="020F0704030504030204" pitchFamily="34" charset="0"/>
              </a:rPr>
              <a:t> Grendel</a:t>
            </a:r>
            <a:r>
              <a:rPr lang="en-GB" altLang="en-US" sz="2400" dirty="0">
                <a:latin typeface="Arial Rounded MT Bold" panose="020F0704030504030204" pitchFamily="34" charset="0"/>
              </a:rPr>
              <a:t> is a gigantic being usually depicted as a monster. Grendel is one of the three main antagonists of the Anglo-Saxon epic poem </a:t>
            </a:r>
            <a:r>
              <a:rPr lang="en-GB" altLang="en-US" sz="2400" i="1" dirty="0">
                <a:latin typeface="Arial Rounded MT Bold" panose="020F0704030504030204" pitchFamily="34" charset="0"/>
              </a:rPr>
              <a:t>Beowulf</a:t>
            </a:r>
            <a:r>
              <a:rPr lang="en-GB" altLang="en-US" sz="2400" dirty="0">
                <a:latin typeface="Arial Rounded MT Bold" panose="020F0704030504030204" pitchFamily="34" charset="0"/>
              </a:rPr>
              <a:t>. </a:t>
            </a:r>
          </a:p>
          <a:p>
            <a:pPr marL="0" indent="0">
              <a:buFont typeface="Arial" panose="020B0604020202020204" pitchFamily="34" charset="0"/>
              <a:buNone/>
            </a:pPr>
            <a:r>
              <a:rPr lang="en-GB" altLang="en-US" sz="2400" dirty="0">
                <a:latin typeface="Arial Rounded MT Bold" panose="020F0704030504030204" pitchFamily="34" charset="0"/>
              </a:rPr>
              <a:t>After Grendel is killed and Grendel's mother attacks Heorot in revenge, Beowulf ventures into her lake-based home. When Grendel's mother senses his presence, she immediately attacks Beowulf and drags him into her home. They then engage in fierce combat. Grendel's mother nearly defeats Beowulf until he sees a sword in the "mere." He uses the sword to kill Grendel's mother and to behead the corpse of Grendel.</a:t>
            </a:r>
          </a:p>
          <a:p>
            <a:pPr marL="0" indent="0">
              <a:buFont typeface="Arial" panose="020B0604020202020204" pitchFamily="34" charset="0"/>
              <a:buNone/>
            </a:pPr>
            <a:endParaRPr lang="en-GB"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1030288" y="928688"/>
            <a:ext cx="9975850" cy="4803775"/>
          </a:xfrm>
        </p:spPr>
        <p:txBody>
          <a:bodyPr/>
          <a:lstStyle/>
          <a:p>
            <a:pPr marL="0" indent="0">
              <a:buFont typeface="Arial" panose="020B0604020202020204" pitchFamily="34" charset="0"/>
              <a:buNone/>
            </a:pPr>
            <a:r>
              <a:rPr lang="en-GB" altLang="en-US" sz="3200" dirty="0">
                <a:latin typeface="Arial Rounded MT Bold" panose="020F0704030504030204" pitchFamily="34" charset="0"/>
              </a:rPr>
              <a:t>One night a dreadful creature known as a Grendel came to the Hall of King Hrothgar and ate one of his sleeping warriors. Although invulnerable to weapons, Grendel was seized by a visiting warrior by the name of Beowulf. The grim and greedy, brutally cruel </a:t>
            </a:r>
            <a:r>
              <a:rPr lang="en-GB" altLang="en-US" sz="3200" dirty="0" err="1">
                <a:latin typeface="Arial Rounded MT Bold" panose="020F0704030504030204" pitchFamily="34" charset="0"/>
              </a:rPr>
              <a:t>Grendal</a:t>
            </a:r>
            <a:r>
              <a:rPr lang="en-GB" altLang="en-US" sz="3200" dirty="0">
                <a:latin typeface="Arial Rounded MT Bold" panose="020F0704030504030204" pitchFamily="34" charset="0"/>
              </a:rPr>
              <a:t> was held in a powerful grip, from which it could only break away by losing an arm. Mortally wounded, the water monster fled to its home, deep in a nearby lake, and bled to death.</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a:xfrm>
            <a:off x="838200" y="873125"/>
            <a:ext cx="10515600" cy="807394"/>
          </a:xfrm>
        </p:spPr>
        <p:txBody>
          <a:bodyPr/>
          <a:lstStyle/>
          <a:p>
            <a:pPr algn="ctr"/>
            <a:r>
              <a:rPr lang="en-GB" altLang="en-US" dirty="0" err="1">
                <a:latin typeface="Arial Rounded MT Bold" panose="020F0704030504030204" pitchFamily="34" charset="0"/>
              </a:rPr>
              <a:t>Wulfgar</a:t>
            </a:r>
            <a:r>
              <a:rPr lang="en-GB" altLang="en-US" dirty="0">
                <a:latin typeface="Arial Rounded MT Bold" panose="020F0704030504030204" pitchFamily="34" charset="0"/>
              </a:rPr>
              <a:t> of Inkpen</a:t>
            </a:r>
          </a:p>
        </p:txBody>
      </p:sp>
      <p:pic>
        <p:nvPicPr>
          <p:cNvPr id="53251" name="Picture 2" descr="http://books.google.co.uk/books?id=9yQXAQAAIAAJ&amp;pg=PA217&amp;img=1&amp;pgis=1&amp;dq=anglosaxon+chronicles+wulfgar+will+931+ad+Inkpen&amp;sig=ACfU3U1-31VHMV2RXOr-owhiL5difno8Bw&amp;edge=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981200"/>
            <a:ext cx="9702800" cy="1663700"/>
          </a:xfrm>
          <a:noFill/>
        </p:spPr>
      </p:pic>
      <p:pic>
        <p:nvPicPr>
          <p:cNvPr id="53252" name="Picture 4" descr="http://books.google.co.uk/books?id=9yQXAQAAIAAJ&amp;pg=PA112&amp;img=1&amp;pgis=1&amp;dq=Inkpen&amp;sig=ACfU3U10W4YcreUjN43LwUDRNALPaHHUbQ&amp;edg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4330700"/>
            <a:ext cx="9012237"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2517" y="2015078"/>
            <a:ext cx="9838140" cy="2800767"/>
          </a:xfrm>
          <a:prstGeom prst="rect">
            <a:avLst/>
          </a:prstGeom>
          <a:noFill/>
        </p:spPr>
        <p:txBody>
          <a:bodyPr wrap="square" rtlCol="0">
            <a:spAutoFit/>
          </a:bodyPr>
          <a:lstStyle/>
          <a:p>
            <a:r>
              <a:rPr lang="en-GB" sz="4400" dirty="0">
                <a:latin typeface="Arial Rounded MT Bold" panose="020F0704030504030204" pitchFamily="34" charset="0"/>
              </a:rPr>
              <a:t>The gift of Inkpen to </a:t>
            </a:r>
            <a:r>
              <a:rPr lang="en-GB" sz="4400" dirty="0" err="1">
                <a:latin typeface="Arial Rounded MT Bold" panose="020F0704030504030204" pitchFamily="34" charset="0"/>
              </a:rPr>
              <a:t>Wulfgar</a:t>
            </a:r>
            <a:r>
              <a:rPr lang="en-GB" sz="4400" dirty="0">
                <a:latin typeface="Arial Rounded MT Bold" panose="020F0704030504030204" pitchFamily="34" charset="0"/>
              </a:rPr>
              <a:t> by Athelstan was seen as a very prestigious gift, indicating </a:t>
            </a:r>
            <a:r>
              <a:rPr lang="en-GB" sz="4400" dirty="0" err="1">
                <a:latin typeface="Arial Rounded MT Bold" panose="020F0704030504030204" pitchFamily="34" charset="0"/>
              </a:rPr>
              <a:t>Inkpen’s</a:t>
            </a:r>
            <a:r>
              <a:rPr lang="en-GB" sz="4400" dirty="0">
                <a:latin typeface="Arial Rounded MT Bold" panose="020F0704030504030204" pitchFamily="34" charset="0"/>
              </a:rPr>
              <a:t> importance to the Saxons.</a:t>
            </a:r>
          </a:p>
        </p:txBody>
      </p:sp>
    </p:spTree>
    <p:extLst>
      <p:ext uri="{BB962C8B-B14F-4D97-AF65-F5344CB8AC3E}">
        <p14:creationId xmlns:p14="http://schemas.microsoft.com/office/powerpoint/2010/main" val="60652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684" y="1470454"/>
            <a:ext cx="9787481" cy="3992262"/>
          </a:xfrm>
          <a:prstGeom prst="rect">
            <a:avLst/>
          </a:prstGeom>
        </p:spPr>
      </p:pic>
    </p:spTree>
    <p:extLst>
      <p:ext uri="{BB962C8B-B14F-4D97-AF65-F5344CB8AC3E}">
        <p14:creationId xmlns:p14="http://schemas.microsoft.com/office/powerpoint/2010/main" val="35651579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66119" y="543820"/>
            <a:ext cx="10752781" cy="956893"/>
          </a:xfrm>
        </p:spPr>
        <p:txBody>
          <a:bodyPr/>
          <a:lstStyle/>
          <a:p>
            <a:pPr algn="ctr"/>
            <a:r>
              <a:rPr lang="en-GB" altLang="en-US" sz="4000" dirty="0" err="1">
                <a:latin typeface="Arial Rounded MT Bold" panose="020F0704030504030204" pitchFamily="34" charset="0"/>
              </a:rPr>
              <a:t>Wulfgar’s</a:t>
            </a:r>
            <a:r>
              <a:rPr lang="en-GB" altLang="en-US" sz="4000" dirty="0">
                <a:latin typeface="Arial Rounded MT Bold" panose="020F0704030504030204" pitchFamily="34" charset="0"/>
              </a:rPr>
              <a:t> Will - helped lay the foundations for the crusades.</a:t>
            </a:r>
          </a:p>
        </p:txBody>
      </p:sp>
      <p:pic>
        <p:nvPicPr>
          <p:cNvPr id="542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75271" y="1878227"/>
            <a:ext cx="4941364" cy="4205631"/>
          </a:xfrm>
        </p:spPr>
      </p:pic>
      <p:sp>
        <p:nvSpPr>
          <p:cNvPr id="54276" name="TextBox 4"/>
          <p:cNvSpPr txBox="1">
            <a:spLocks noChangeArrowheads="1"/>
          </p:cNvSpPr>
          <p:nvPr/>
        </p:nvSpPr>
        <p:spPr bwMode="auto">
          <a:xfrm>
            <a:off x="5816635" y="1626551"/>
            <a:ext cx="570226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dirty="0">
                <a:latin typeface="Arial Rounded MT Bold" panose="020F0704030504030204" pitchFamily="34" charset="0"/>
              </a:rPr>
              <a:t>This will was in the reign of </a:t>
            </a:r>
            <a:r>
              <a:rPr lang="en-GB" altLang="en-US" sz="2000" dirty="0" err="1">
                <a:latin typeface="Arial Rounded MT Bold" panose="020F0704030504030204" pitchFamily="34" charset="0"/>
              </a:rPr>
              <a:t>AEthelstan</a:t>
            </a:r>
            <a:r>
              <a:rPr lang="en-GB" altLang="en-US" sz="2000" dirty="0">
                <a:latin typeface="Arial Rounded MT Bold" panose="020F0704030504030204" pitchFamily="34" charset="0"/>
              </a:rPr>
              <a:t> 924-939. </a:t>
            </a:r>
            <a:r>
              <a:rPr lang="en-GB" altLang="en-US" sz="2000" dirty="0" err="1">
                <a:latin typeface="Arial Rounded MT Bold" panose="020F0704030504030204" pitchFamily="34" charset="0"/>
              </a:rPr>
              <a:t>Wulfgar</a:t>
            </a:r>
            <a:r>
              <a:rPr lang="en-GB" altLang="en-US" sz="2000" dirty="0">
                <a:latin typeface="Arial Rounded MT Bold" panose="020F0704030504030204" pitchFamily="34" charset="0"/>
              </a:rPr>
              <a:t> wishes "the land at </a:t>
            </a:r>
            <a:r>
              <a:rPr lang="en-GB" altLang="en-US" sz="2000" dirty="0" err="1">
                <a:latin typeface="Arial Rounded MT Bold" panose="020F0704030504030204" pitchFamily="34" charset="0"/>
              </a:rPr>
              <a:t>Inche</a:t>
            </a:r>
            <a:r>
              <a:rPr lang="en-GB" altLang="en-US" sz="2000" dirty="0">
                <a:latin typeface="Arial Rounded MT Bold" panose="020F0704030504030204" pitchFamily="34" charset="0"/>
              </a:rPr>
              <a:t> penne" to be divided on his death, with three quarters going to his wife </a:t>
            </a:r>
            <a:r>
              <a:rPr lang="en-GB" altLang="en-US" sz="2000" dirty="0" err="1">
                <a:latin typeface="Arial Rounded MT Bold" panose="020F0704030504030204" pitchFamily="34" charset="0"/>
              </a:rPr>
              <a:t>AEffe</a:t>
            </a:r>
            <a:r>
              <a:rPr lang="en-GB" altLang="en-US" sz="2000" dirty="0">
                <a:latin typeface="Arial Rounded MT Bold" panose="020F0704030504030204" pitchFamily="34" charset="0"/>
              </a:rPr>
              <a:t>, the other quarter going to "the servants of God" at his holy place, </a:t>
            </a:r>
            <a:r>
              <a:rPr lang="en-GB" altLang="en-US" sz="2000" dirty="0" err="1">
                <a:latin typeface="Arial Rounded MT Bold" panose="020F0704030504030204" pitchFamily="34" charset="0"/>
              </a:rPr>
              <a:t>Kintbury</a:t>
            </a:r>
            <a:r>
              <a:rPr lang="en-GB" altLang="en-US" sz="2000" dirty="0">
                <a:latin typeface="Arial Rounded MT Bold" panose="020F0704030504030204" pitchFamily="34" charset="0"/>
              </a:rPr>
              <a:t> (spelt </a:t>
            </a:r>
            <a:r>
              <a:rPr lang="en-GB" altLang="en-US" sz="2000" dirty="0" err="1">
                <a:latin typeface="Arial Rounded MT Bold" panose="020F0704030504030204" pitchFamily="34" charset="0"/>
              </a:rPr>
              <a:t>Cynetanbyrig</a:t>
            </a:r>
            <a:r>
              <a:rPr lang="en-GB" altLang="en-US" sz="2000" dirty="0">
                <a:latin typeface="Arial Rounded MT Bold" panose="020F0704030504030204" pitchFamily="34" charset="0"/>
              </a:rPr>
              <a:t> in the 10th century). </a:t>
            </a:r>
            <a:r>
              <a:rPr lang="en-GB" altLang="en-US" sz="2000" dirty="0" err="1">
                <a:latin typeface="Arial Rounded MT Bold" panose="020F0704030504030204" pitchFamily="34" charset="0"/>
              </a:rPr>
              <a:t>Wulfgar</a:t>
            </a:r>
            <a:r>
              <a:rPr lang="en-GB" altLang="en-US" sz="2000" dirty="0">
                <a:latin typeface="Arial Rounded MT Bold" panose="020F0704030504030204" pitchFamily="34" charset="0"/>
              </a:rPr>
              <a:t> adds to "the land at </a:t>
            </a:r>
            <a:r>
              <a:rPr lang="en-GB" altLang="en-US" sz="2000" dirty="0" err="1">
                <a:latin typeface="Arial Rounded MT Bold" panose="020F0704030504030204" pitchFamily="34" charset="0"/>
              </a:rPr>
              <a:t>inche</a:t>
            </a:r>
            <a:r>
              <a:rPr lang="en-GB" altLang="en-US" sz="2000" dirty="0">
                <a:latin typeface="Arial Rounded MT Bold" panose="020F0704030504030204" pitchFamily="34" charset="0"/>
              </a:rPr>
              <a:t> penne" the words, "which I had from Wulfric, who had it from </a:t>
            </a:r>
            <a:r>
              <a:rPr lang="en-GB" altLang="en-US" sz="2000" dirty="0" err="1">
                <a:latin typeface="Arial Rounded MT Bold" panose="020F0704030504030204" pitchFamily="34" charset="0"/>
              </a:rPr>
              <a:t>Wulfrere</a:t>
            </a:r>
            <a:r>
              <a:rPr lang="en-GB" altLang="en-US" sz="2000" dirty="0">
                <a:latin typeface="Arial Rounded MT Bold" panose="020F0704030504030204" pitchFamily="34" charset="0"/>
              </a:rPr>
              <a:t> who first owned it". Wulfric was </a:t>
            </a:r>
            <a:r>
              <a:rPr lang="en-GB" altLang="en-US" sz="2000" dirty="0" err="1">
                <a:latin typeface="Arial Rounded MT Bold" panose="020F0704030504030204" pitchFamily="34" charset="0"/>
              </a:rPr>
              <a:t>Wulfgar's</a:t>
            </a:r>
            <a:r>
              <a:rPr lang="en-GB" altLang="en-US" sz="2000" dirty="0">
                <a:latin typeface="Arial Rounded MT Bold" panose="020F0704030504030204" pitchFamily="34" charset="0"/>
              </a:rPr>
              <a:t> father and </a:t>
            </a:r>
            <a:r>
              <a:rPr lang="en-GB" altLang="en-US" sz="2000" dirty="0" err="1">
                <a:latin typeface="Arial Rounded MT Bold" panose="020F0704030504030204" pitchFamily="34" charset="0"/>
              </a:rPr>
              <a:t>Wulfrere</a:t>
            </a:r>
            <a:r>
              <a:rPr lang="en-GB" altLang="en-US" sz="2000" dirty="0">
                <a:latin typeface="Arial Rounded MT Bold" panose="020F0704030504030204" pitchFamily="34" charset="0"/>
              </a:rPr>
              <a:t>, his grandfather. </a:t>
            </a:r>
          </a:p>
          <a:p>
            <a:pPr>
              <a:lnSpc>
                <a:spcPct val="100000"/>
              </a:lnSpc>
              <a:spcBef>
                <a:spcPct val="0"/>
              </a:spcBef>
              <a:buFontTx/>
              <a:buNone/>
            </a:pPr>
            <a:endParaRPr lang="en-GB" altLang="en-US" sz="2000" dirty="0">
              <a:latin typeface="Arial Rounded MT Bold" panose="020F0704030504030204" pitchFamily="34" charset="0"/>
            </a:endParaRPr>
          </a:p>
          <a:p>
            <a:pPr>
              <a:lnSpc>
                <a:spcPct val="100000"/>
              </a:lnSpc>
              <a:spcBef>
                <a:spcPct val="0"/>
              </a:spcBef>
              <a:buFontTx/>
              <a:buNone/>
            </a:pPr>
            <a:r>
              <a:rPr lang="en-GB" altLang="en-US" sz="2000" dirty="0">
                <a:latin typeface="Arial Rounded MT Bold" panose="020F0704030504030204" pitchFamily="34" charset="0"/>
              </a:rPr>
              <a:t>Following </a:t>
            </a:r>
            <a:r>
              <a:rPr lang="en-GB" altLang="en-US" sz="2000" dirty="0" err="1">
                <a:latin typeface="Arial Rounded MT Bold" panose="020F0704030504030204" pitchFamily="34" charset="0"/>
              </a:rPr>
              <a:t>AEffe's</a:t>
            </a:r>
            <a:r>
              <a:rPr lang="en-GB" altLang="en-US" sz="2000" dirty="0">
                <a:latin typeface="Arial Rounded MT Bold" panose="020F0704030504030204" pitchFamily="34" charset="0"/>
              </a:rPr>
              <a:t> death, her share was also to go to the holy place at </a:t>
            </a:r>
            <a:r>
              <a:rPr lang="en-GB" altLang="en-US" sz="2000" dirty="0" err="1">
                <a:latin typeface="Arial Rounded MT Bold" panose="020F0704030504030204" pitchFamily="34" charset="0"/>
              </a:rPr>
              <a:t>Kintbury</a:t>
            </a:r>
            <a:r>
              <a:rPr lang="en-GB" altLang="en-US" sz="2000" dirty="0">
                <a:latin typeface="Arial Rounded MT Bold" panose="020F0704030504030204" pitchFamily="34" charset="0"/>
              </a:rPr>
              <a:t>, "for the souls of </a:t>
            </a:r>
            <a:r>
              <a:rPr lang="en-GB" altLang="en-US" sz="2000" dirty="0" err="1">
                <a:latin typeface="Arial Rounded MT Bold" panose="020F0704030504030204" pitchFamily="34" charset="0"/>
              </a:rPr>
              <a:t>Wulfgar</a:t>
            </a:r>
            <a:r>
              <a:rPr lang="en-GB" altLang="en-US" sz="2000" dirty="0">
                <a:latin typeface="Arial Rounded MT Bold" panose="020F0704030504030204" pitchFamily="34" charset="0"/>
              </a:rPr>
              <a:t>, Wulfric and </a:t>
            </a:r>
            <a:r>
              <a:rPr lang="en-GB" altLang="en-US" sz="2000" dirty="0" err="1">
                <a:latin typeface="Arial Rounded MT Bold" panose="020F0704030504030204" pitchFamily="34" charset="0"/>
              </a:rPr>
              <a:t>Wulfrere</a:t>
            </a:r>
            <a:r>
              <a:rPr lang="en-GB" altLang="en-US" sz="2000" dirty="0">
                <a:latin typeface="Arial Rounded MT Bold" panose="020F0704030504030204" pitchFamily="34" charset="0"/>
              </a:rPr>
              <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137" y="657225"/>
            <a:ext cx="8467725" cy="5543550"/>
          </a:xfrm>
          <a:prstGeom prst="rect">
            <a:avLst/>
          </a:prstGeom>
        </p:spPr>
      </p:pic>
    </p:spTree>
    <p:extLst>
      <p:ext uri="{BB962C8B-B14F-4D97-AF65-F5344CB8AC3E}">
        <p14:creationId xmlns:p14="http://schemas.microsoft.com/office/powerpoint/2010/main" val="31118012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838199" y="731520"/>
            <a:ext cx="10515600" cy="789288"/>
          </a:xfrm>
        </p:spPr>
        <p:txBody>
          <a:bodyPr/>
          <a:lstStyle/>
          <a:p>
            <a:pPr algn="ctr"/>
            <a:r>
              <a:rPr lang="en-GB" altLang="en-US" dirty="0">
                <a:latin typeface="Arial Rounded MT Bold" panose="020F0704030504030204" pitchFamily="34" charset="0"/>
              </a:rPr>
              <a:t>Savernake</a:t>
            </a:r>
          </a:p>
        </p:txBody>
      </p:sp>
      <p:sp>
        <p:nvSpPr>
          <p:cNvPr id="55299" name="Content Placeholder 2"/>
          <p:cNvSpPr>
            <a:spLocks noGrp="1"/>
          </p:cNvSpPr>
          <p:nvPr>
            <p:ph idx="1"/>
          </p:nvPr>
        </p:nvSpPr>
        <p:spPr>
          <a:xfrm>
            <a:off x="695067" y="1520808"/>
            <a:ext cx="10801865" cy="4902852"/>
          </a:xfrm>
        </p:spPr>
        <p:txBody>
          <a:bodyPr/>
          <a:lstStyle/>
          <a:p>
            <a:pPr marL="0" indent="0">
              <a:buFont typeface="Arial" panose="020B0604020202020204" pitchFamily="34" charset="0"/>
              <a:buNone/>
            </a:pPr>
            <a:r>
              <a:rPr lang="en-GB" altLang="en-US" sz="3200" dirty="0">
                <a:latin typeface="Arial Rounded MT Bold" panose="020F0704030504030204" pitchFamily="34" charset="0"/>
              </a:rPr>
              <a:t>Savernake is a surviving remnant of one of Wiltshire's ancient 'Royal Forests' much beloved by Norman kings. The earliest mention of the forest is recorded as far back as 934 AD, when King Athelstan refers to 'the crofts alongside the woodland called </a:t>
            </a:r>
            <a:r>
              <a:rPr lang="en-GB" altLang="en-US" sz="3200" dirty="0" err="1">
                <a:latin typeface="Arial Rounded MT Bold" panose="020F0704030504030204" pitchFamily="34" charset="0"/>
              </a:rPr>
              <a:t>Safernoc</a:t>
            </a:r>
            <a:r>
              <a:rPr lang="en-GB" altLang="en-US" sz="3200" dirty="0">
                <a:latin typeface="Arial Rounded MT Bold" panose="020F0704030504030204" pitchFamily="34" charset="0"/>
              </a:rPr>
              <a:t>'. The forest was certainly a remnant of the primeval forest belt, which had been partially cleared by the Romans and Saxons. In 1066 with the Norman invasion, and Savernake became the Royal property of William the Conqueror.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403440"/>
            <a:ext cx="7810500" cy="6264275"/>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p:txBody>
          <a:bodyPr/>
          <a:lstStyle/>
          <a:p>
            <a:pPr marL="0" indent="0" algn="ctr">
              <a:buFont typeface="Arial" panose="020B0604020202020204" pitchFamily="34" charset="0"/>
              <a:buNone/>
            </a:pPr>
            <a:endParaRPr lang="en-GB" altLang="en-US" sz="6000" dirty="0"/>
          </a:p>
          <a:p>
            <a:pPr marL="0" indent="0" algn="ctr">
              <a:buFont typeface="Arial" panose="020B0604020202020204" pitchFamily="34" charset="0"/>
              <a:buNone/>
            </a:pPr>
            <a:r>
              <a:rPr lang="en-GB" altLang="en-US" sz="6000" dirty="0">
                <a:latin typeface="Arial Rounded MT Bold" panose="020F0704030504030204" pitchFamily="34" charset="0"/>
              </a:rPr>
              <a:t>Normans (</a:t>
            </a:r>
            <a:r>
              <a:rPr lang="fr-FR" altLang="en-US" sz="6000" i="1" dirty="0">
                <a:latin typeface="Arial Rounded MT Bold" panose="020F0704030504030204" pitchFamily="34" charset="0"/>
              </a:rPr>
              <a:t>Normands)</a:t>
            </a:r>
            <a:endParaRPr lang="en-GB" altLang="en-US" sz="6000" dirty="0">
              <a:latin typeface="Arial Rounded MT Bold" panose="020F07040305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838200" y="365125"/>
            <a:ext cx="10515600" cy="650875"/>
          </a:xfrm>
        </p:spPr>
        <p:txBody>
          <a:bodyPr/>
          <a:lstStyle/>
          <a:p>
            <a:pPr algn="ctr"/>
            <a:r>
              <a:rPr lang="en-GB" altLang="en-US" sz="3600" dirty="0">
                <a:latin typeface="Arial Rounded MT Bold" panose="020F0704030504030204" pitchFamily="34" charset="0"/>
              </a:rPr>
              <a:t>Domesday Record – Place: Inkpen</a:t>
            </a:r>
          </a:p>
        </p:txBody>
      </p:sp>
      <p:sp>
        <p:nvSpPr>
          <p:cNvPr id="3" name="Content Placeholder 2"/>
          <p:cNvSpPr>
            <a:spLocks noGrp="1"/>
          </p:cNvSpPr>
          <p:nvPr>
            <p:ph idx="1"/>
          </p:nvPr>
        </p:nvSpPr>
        <p:spPr>
          <a:xfrm>
            <a:off x="838200" y="1016000"/>
            <a:ext cx="10515600" cy="5321300"/>
          </a:xfrm>
        </p:spPr>
        <p:txBody>
          <a:bodyPr/>
          <a:lstStyle/>
          <a:p>
            <a:pPr>
              <a:defRPr/>
            </a:pPr>
            <a:r>
              <a:rPr lang="en-GB" sz="2000" dirty="0"/>
              <a:t>Hundred: </a:t>
            </a:r>
            <a:r>
              <a:rPr lang="en-GB" sz="2000" u="sng" dirty="0" err="1">
                <a:hlinkClick r:id="rId2"/>
              </a:rPr>
              <a:t>Kintbury</a:t>
            </a:r>
            <a:r>
              <a:rPr lang="en-GB" sz="2000" dirty="0"/>
              <a:t> </a:t>
            </a:r>
          </a:p>
          <a:p>
            <a:pPr>
              <a:defRPr/>
            </a:pPr>
            <a:r>
              <a:rPr lang="en-GB" sz="2000" dirty="0"/>
              <a:t>County: </a:t>
            </a:r>
            <a:r>
              <a:rPr lang="en-GB" sz="2000" u="sng" dirty="0">
                <a:hlinkClick r:id="rId3"/>
              </a:rPr>
              <a:t>Berkshire</a:t>
            </a:r>
            <a:r>
              <a:rPr lang="en-GB" sz="2000" dirty="0"/>
              <a:t> </a:t>
            </a:r>
          </a:p>
          <a:p>
            <a:pPr>
              <a:defRPr/>
            </a:pPr>
            <a:r>
              <a:rPr lang="en-GB" sz="2000" dirty="0"/>
              <a:t>Total population: 45 households (very large).</a:t>
            </a:r>
          </a:p>
          <a:p>
            <a:pPr>
              <a:defRPr/>
            </a:pPr>
            <a:r>
              <a:rPr lang="en-GB" sz="2000" dirty="0"/>
              <a:t>Total tax assessed: 5 exemption units (quite large).</a:t>
            </a:r>
          </a:p>
          <a:p>
            <a:pPr>
              <a:defRPr/>
            </a:pPr>
            <a:r>
              <a:rPr lang="en-GB" sz="2000" dirty="0"/>
              <a:t>Taxable units: Taxable value 5 exemption units. Taxed on 2.5. </a:t>
            </a:r>
          </a:p>
          <a:p>
            <a:pPr>
              <a:defRPr/>
            </a:pPr>
            <a:r>
              <a:rPr lang="en-GB" sz="2000" dirty="0"/>
              <a:t>Value: Value to lord in 1066 £14. Value to lord in 1086 £12. Value to lord c. 1070 £12. </a:t>
            </a:r>
          </a:p>
          <a:p>
            <a:pPr>
              <a:defRPr/>
            </a:pPr>
            <a:r>
              <a:rPr lang="en-GB" sz="2000" dirty="0"/>
              <a:t>Households: 10 villagers. 15 smallholders. 20 slaves. </a:t>
            </a:r>
          </a:p>
          <a:p>
            <a:pPr>
              <a:defRPr/>
            </a:pPr>
            <a:r>
              <a:rPr lang="en-GB" sz="2000" dirty="0" err="1"/>
              <a:t>Ploughland</a:t>
            </a:r>
            <a:r>
              <a:rPr lang="en-GB" sz="2000" dirty="0"/>
              <a:t>: 4 lord's plough teams. 7 men's plough teams. </a:t>
            </a:r>
          </a:p>
          <a:p>
            <a:pPr>
              <a:defRPr/>
            </a:pPr>
            <a:r>
              <a:rPr lang="en-GB" sz="2000" dirty="0"/>
              <a:t>Other resources: Meadow 16 acres. 1 mill, value 0.62. </a:t>
            </a:r>
          </a:p>
          <a:p>
            <a:pPr>
              <a:defRPr/>
            </a:pPr>
            <a:r>
              <a:rPr lang="en-GB" sz="2000" dirty="0"/>
              <a:t>Lord in 1066: </a:t>
            </a:r>
            <a:r>
              <a:rPr lang="en-GB" sz="2000" u="sng" dirty="0">
                <a:hlinkClick r:id="rId4"/>
              </a:rPr>
              <a:t>free men, two</a:t>
            </a:r>
            <a:r>
              <a:rPr lang="en-GB" sz="2000" dirty="0"/>
              <a:t>. </a:t>
            </a:r>
          </a:p>
          <a:p>
            <a:pPr>
              <a:defRPr/>
            </a:pPr>
            <a:r>
              <a:rPr lang="en-GB" sz="2000" dirty="0"/>
              <a:t>Overlord in 1066: </a:t>
            </a:r>
            <a:r>
              <a:rPr lang="en-GB" sz="2000" u="sng" dirty="0">
                <a:hlinkClick r:id="rId5"/>
              </a:rPr>
              <a:t>King Edward</a:t>
            </a:r>
            <a:r>
              <a:rPr lang="en-GB" sz="2000" dirty="0"/>
              <a:t>. </a:t>
            </a:r>
          </a:p>
          <a:p>
            <a:pPr>
              <a:defRPr/>
            </a:pPr>
            <a:r>
              <a:rPr lang="en-GB" sz="2000" dirty="0"/>
              <a:t>Lord in 1086: </a:t>
            </a:r>
            <a:r>
              <a:rPr lang="en-GB" sz="2000" u="sng" dirty="0">
                <a:hlinkClick r:id="rId6"/>
              </a:rPr>
              <a:t>William son of </a:t>
            </a:r>
            <a:r>
              <a:rPr lang="en-GB" sz="2000" u="sng" dirty="0" err="1">
                <a:hlinkClick r:id="rId6"/>
              </a:rPr>
              <a:t>Ansculf</a:t>
            </a:r>
            <a:r>
              <a:rPr lang="en-GB" sz="2000" dirty="0"/>
              <a:t>. </a:t>
            </a:r>
          </a:p>
          <a:p>
            <a:pPr>
              <a:defRPr/>
            </a:pPr>
            <a:r>
              <a:rPr lang="en-GB" sz="2000" dirty="0"/>
              <a:t>Tenant-in-chief in 1086: </a:t>
            </a:r>
            <a:r>
              <a:rPr lang="en-GB" sz="2000" u="sng" dirty="0">
                <a:hlinkClick r:id="rId6"/>
              </a:rPr>
              <a:t>William son of </a:t>
            </a:r>
            <a:r>
              <a:rPr lang="en-GB" sz="2000" u="sng" dirty="0" err="1">
                <a:hlinkClick r:id="rId6"/>
              </a:rPr>
              <a:t>Ansculf</a:t>
            </a:r>
            <a:r>
              <a:rPr lang="en-GB" sz="2000" dirty="0"/>
              <a:t>. </a:t>
            </a:r>
          </a:p>
          <a:p>
            <a:pPr marL="0" indent="0">
              <a:buFont typeface="Arial" panose="020B0604020202020204" pitchFamily="34" charset="0"/>
              <a:buNone/>
              <a:defRPr/>
            </a:pPr>
            <a:endParaRPr lang="en-GB"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833" y="281487"/>
            <a:ext cx="5993026" cy="6247791"/>
          </a:xfrm>
          <a:prstGeom prst="rect">
            <a:avLst/>
          </a:prstGeom>
        </p:spPr>
      </p:pic>
    </p:spTree>
    <p:extLst>
      <p:ext uri="{BB962C8B-B14F-4D97-AF65-F5344CB8AC3E}">
        <p14:creationId xmlns:p14="http://schemas.microsoft.com/office/powerpoint/2010/main" val="36065174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6562" name="Title 1"/>
          <p:cNvSpPr>
            <a:spLocks noGrp="1"/>
          </p:cNvSpPr>
          <p:nvPr>
            <p:ph type="title"/>
          </p:nvPr>
        </p:nvSpPr>
        <p:spPr>
          <a:xfrm>
            <a:off x="368643" y="330801"/>
            <a:ext cx="11454713" cy="1171575"/>
          </a:xfrm>
        </p:spPr>
        <p:txBody>
          <a:bodyPr/>
          <a:lstStyle/>
          <a:p>
            <a:pPr algn="ctr"/>
            <a:r>
              <a:rPr lang="en-GB" altLang="en-US" sz="3600" b="1" dirty="0">
                <a:latin typeface="Arial Rounded MT Bold" panose="020F0704030504030204" pitchFamily="34" charset="0"/>
              </a:rPr>
              <a:t>Village Centre</a:t>
            </a:r>
            <a:br>
              <a:rPr lang="en-GB" altLang="en-US" sz="3600" dirty="0">
                <a:latin typeface="Arial Rounded MT Bold" panose="020F0704030504030204" pitchFamily="34" charset="0"/>
              </a:rPr>
            </a:br>
            <a:r>
              <a:rPr lang="en-GB" altLang="en-US" sz="3200" dirty="0">
                <a:latin typeface="Arial Rounded MT Bold" panose="020F0704030504030204" pitchFamily="34" charset="0"/>
              </a:rPr>
              <a:t>In 1176, the manor at Inkpen was known as </a:t>
            </a:r>
            <a:r>
              <a:rPr lang="en-GB" altLang="en-US" sz="3200" b="1" i="1" dirty="0">
                <a:latin typeface="Arial Rounded MT Bold" panose="020F0704030504030204" pitchFamily="34" charset="0"/>
              </a:rPr>
              <a:t>WESTCOURT</a:t>
            </a:r>
            <a:endParaRPr lang="en-GB" altLang="en-US" sz="3200" dirty="0">
              <a:latin typeface="Arial Rounded MT Bold" panose="020F0704030504030204" pitchFamily="34" charset="0"/>
            </a:endParaRPr>
          </a:p>
        </p:txBody>
      </p:sp>
      <p:pic>
        <p:nvPicPr>
          <p:cNvPr id="665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41600" y="1730375"/>
            <a:ext cx="6908800" cy="4522788"/>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22613" y="558800"/>
            <a:ext cx="5792787" cy="583565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774700" y="641350"/>
            <a:ext cx="10668000" cy="984250"/>
          </a:xfrm>
        </p:spPr>
        <p:txBody>
          <a:bodyPr/>
          <a:lstStyle/>
          <a:p>
            <a:pPr algn="ctr"/>
            <a:r>
              <a:rPr lang="en-GB" altLang="en-US" dirty="0">
                <a:latin typeface="Arial Rounded MT Bold" panose="020F0704030504030204" pitchFamily="34" charset="0"/>
              </a:rPr>
              <a:t>Domesday Book, 1086</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9274586"/>
              </p:ext>
            </p:extLst>
          </p:nvPr>
        </p:nvGraphicFramePr>
        <p:xfrm>
          <a:off x="774700" y="1863725"/>
          <a:ext cx="10668000" cy="4051300"/>
        </p:xfrm>
        <a:graphic>
          <a:graphicData uri="http://schemas.openxmlformats.org/drawingml/2006/table">
            <a:tbl>
              <a:tblPr>
                <a:tableStyleId>{5C22544A-7EE6-4342-B048-85BDC9FD1C3A}</a:tableStyleId>
              </a:tblPr>
              <a:tblGrid>
                <a:gridCol w="1426622">
                  <a:extLst>
                    <a:ext uri="{9D8B030D-6E8A-4147-A177-3AD203B41FA5}">
                      <a16:colId xmlns:a16="http://schemas.microsoft.com/office/drawing/2014/main" val="20000"/>
                    </a:ext>
                  </a:extLst>
                </a:gridCol>
                <a:gridCol w="9241378">
                  <a:extLst>
                    <a:ext uri="{9D8B030D-6E8A-4147-A177-3AD203B41FA5}">
                      <a16:colId xmlns:a16="http://schemas.microsoft.com/office/drawing/2014/main" val="20001"/>
                    </a:ext>
                  </a:extLst>
                </a:gridCol>
              </a:tblGrid>
              <a:tr h="397314">
                <a:tc>
                  <a:txBody>
                    <a:bodyPr/>
                    <a:lstStyle/>
                    <a:p>
                      <a:pPr>
                        <a:spcAft>
                          <a:spcPts val="0"/>
                        </a:spcAft>
                      </a:pPr>
                      <a:r>
                        <a:rPr lang="en-GB" sz="1800" kern="50" dirty="0">
                          <a:effectLst/>
                        </a:rPr>
                        <a:t>Place name: </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tc>
                  <a:txBody>
                    <a:bodyPr/>
                    <a:lstStyle/>
                    <a:p>
                      <a:pPr>
                        <a:spcAft>
                          <a:spcPts val="0"/>
                        </a:spcAft>
                      </a:pPr>
                      <a:r>
                        <a:rPr lang="en-GB" sz="1800" kern="50" dirty="0">
                          <a:effectLst/>
                        </a:rPr>
                        <a:t>Inkpen, Berkshire</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extLst>
                  <a:ext uri="{0D108BD9-81ED-4DB2-BD59-A6C34878D82A}">
                    <a16:rowId xmlns:a16="http://schemas.microsoft.com/office/drawing/2014/main" val="10000"/>
                  </a:ext>
                </a:extLst>
              </a:tr>
              <a:tr h="397314">
                <a:tc>
                  <a:txBody>
                    <a:bodyPr/>
                    <a:lstStyle/>
                    <a:p>
                      <a:pPr>
                        <a:spcAft>
                          <a:spcPts val="0"/>
                        </a:spcAft>
                      </a:pPr>
                      <a:r>
                        <a:rPr lang="en-GB" sz="1800" kern="50">
                          <a:effectLst/>
                        </a:rPr>
                        <a:t>Folio: </a:t>
                      </a:r>
                      <a:endParaRPr lang="en-GB" sz="1800" kern="5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tc>
                  <a:txBody>
                    <a:bodyPr/>
                    <a:lstStyle/>
                    <a:p>
                      <a:pPr>
                        <a:spcAft>
                          <a:spcPts val="0"/>
                        </a:spcAft>
                      </a:pPr>
                      <a:r>
                        <a:rPr lang="en-GB" sz="1800" kern="50" dirty="0">
                          <a:effectLst/>
                        </a:rPr>
                        <a:t>63v Great Domesday Book</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extLst>
                  <a:ext uri="{0D108BD9-81ED-4DB2-BD59-A6C34878D82A}">
                    <a16:rowId xmlns:a16="http://schemas.microsoft.com/office/drawing/2014/main" val="10001"/>
                  </a:ext>
                </a:extLst>
              </a:tr>
              <a:tr h="749035">
                <a:tc>
                  <a:txBody>
                    <a:bodyPr/>
                    <a:lstStyle/>
                    <a:p>
                      <a:pPr>
                        <a:spcAft>
                          <a:spcPts val="0"/>
                        </a:spcAft>
                      </a:pPr>
                      <a:r>
                        <a:rPr lang="en-GB" sz="1800" kern="50">
                          <a:effectLst/>
                        </a:rPr>
                        <a:t>Domesday place name: </a:t>
                      </a:r>
                      <a:endParaRPr lang="en-GB" sz="1800" kern="5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tc>
                  <a:txBody>
                    <a:bodyPr/>
                    <a:lstStyle/>
                    <a:p>
                      <a:pPr>
                        <a:spcAft>
                          <a:spcPts val="0"/>
                        </a:spcAft>
                      </a:pPr>
                      <a:r>
                        <a:rPr lang="en-GB" sz="1800" kern="50" dirty="0" err="1">
                          <a:effectLst/>
                        </a:rPr>
                        <a:t>Hingepene</a:t>
                      </a:r>
                      <a:r>
                        <a:rPr lang="en-GB" sz="1800" kern="50" dirty="0">
                          <a:effectLst/>
                        </a:rPr>
                        <a:t>/</a:t>
                      </a:r>
                      <a:r>
                        <a:rPr lang="en-GB" sz="1800" kern="50" dirty="0" err="1">
                          <a:effectLst/>
                        </a:rPr>
                        <a:t>Ingepene</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extLst>
                  <a:ext uri="{0D108BD9-81ED-4DB2-BD59-A6C34878D82A}">
                    <a16:rowId xmlns:a16="http://schemas.microsoft.com/office/drawing/2014/main" val="10002"/>
                  </a:ext>
                </a:extLst>
              </a:tr>
              <a:tr h="2507637">
                <a:tc>
                  <a:txBody>
                    <a:bodyPr/>
                    <a:lstStyle/>
                    <a:p>
                      <a:pPr>
                        <a:spcAft>
                          <a:spcPts val="0"/>
                        </a:spcAft>
                      </a:pPr>
                      <a:r>
                        <a:rPr lang="en-GB" sz="1600" kern="50" dirty="0">
                          <a:effectLst/>
                        </a:rPr>
                        <a:t>People mentioned: </a:t>
                      </a:r>
                      <a:endParaRPr lang="en-GB" sz="16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tc>
                  <a:txBody>
                    <a:bodyPr/>
                    <a:lstStyle/>
                    <a:p>
                      <a:pPr>
                        <a:spcAft>
                          <a:spcPts val="0"/>
                        </a:spcAft>
                      </a:pPr>
                      <a:r>
                        <a:rPr lang="en-GB" sz="1800" kern="50" dirty="0" err="1">
                          <a:effectLst/>
                        </a:rPr>
                        <a:t>Aelfgifu</a:t>
                      </a:r>
                      <a:r>
                        <a:rPr lang="en-GB" sz="1800" kern="50" dirty="0">
                          <a:effectLst/>
                        </a:rPr>
                        <a:t>; Aelfric; Aelfric, free man; </a:t>
                      </a:r>
                      <a:r>
                        <a:rPr lang="en-GB" sz="1800" kern="50" dirty="0" err="1">
                          <a:effectLst/>
                        </a:rPr>
                        <a:t>Alsige</a:t>
                      </a:r>
                      <a:r>
                        <a:rPr lang="en-GB" sz="1800" kern="50" dirty="0">
                          <a:effectLst/>
                        </a:rPr>
                        <a:t> of </a:t>
                      </a:r>
                      <a:r>
                        <a:rPr lang="en-GB" sz="1800" kern="50" dirty="0" err="1">
                          <a:effectLst/>
                        </a:rPr>
                        <a:t>Faringdon</a:t>
                      </a:r>
                      <a:r>
                        <a:rPr lang="en-GB" sz="1800" kern="50" dirty="0">
                          <a:effectLst/>
                        </a:rPr>
                        <a:t>; </a:t>
                      </a:r>
                      <a:r>
                        <a:rPr lang="en-GB" sz="1800" kern="50" dirty="0" err="1">
                          <a:effectLst/>
                        </a:rPr>
                        <a:t>Alvred</a:t>
                      </a:r>
                      <a:r>
                        <a:rPr lang="en-GB" sz="1800" kern="50" dirty="0">
                          <a:effectLst/>
                        </a:rPr>
                        <a:t>; </a:t>
                      </a:r>
                      <a:r>
                        <a:rPr lang="en-GB" sz="1800" kern="50" dirty="0" err="1">
                          <a:effectLst/>
                        </a:rPr>
                        <a:t>Alweald</a:t>
                      </a:r>
                      <a:r>
                        <a:rPr lang="en-GB" sz="1800" kern="50" dirty="0">
                          <a:effectLst/>
                        </a:rPr>
                        <a:t> the chamberlain; </a:t>
                      </a:r>
                      <a:r>
                        <a:rPr lang="en-GB" sz="1800" kern="50" dirty="0" err="1">
                          <a:effectLst/>
                        </a:rPr>
                        <a:t>Alweard</a:t>
                      </a:r>
                      <a:r>
                        <a:rPr lang="en-GB" sz="1800" kern="50" dirty="0">
                          <a:effectLst/>
                        </a:rPr>
                        <a:t>; </a:t>
                      </a:r>
                      <a:r>
                        <a:rPr lang="en-GB" sz="1800" kern="50" dirty="0" err="1">
                          <a:effectLst/>
                        </a:rPr>
                        <a:t>Alweard</a:t>
                      </a:r>
                      <a:r>
                        <a:rPr lang="en-GB" sz="1800" kern="50" dirty="0">
                          <a:effectLst/>
                        </a:rPr>
                        <a:t> </a:t>
                      </a:r>
                      <a:r>
                        <a:rPr lang="en-GB" b="1" dirty="0">
                          <a:solidFill>
                            <a:srgbClr val="FF0000"/>
                          </a:solidFill>
                        </a:rPr>
                        <a:t>the goldsmith</a:t>
                      </a:r>
                      <a:r>
                        <a:rPr lang="en-GB" sz="1800" kern="50" dirty="0">
                          <a:effectLst/>
                        </a:rPr>
                        <a:t>; </a:t>
                      </a:r>
                      <a:r>
                        <a:rPr lang="en-GB" sz="1800" kern="50" dirty="0" err="1">
                          <a:effectLst/>
                        </a:rPr>
                        <a:t>Alwig</a:t>
                      </a:r>
                      <a:r>
                        <a:rPr lang="en-GB" sz="1800" kern="50" dirty="0">
                          <a:effectLst/>
                        </a:rPr>
                        <a:t>; </a:t>
                      </a:r>
                      <a:r>
                        <a:rPr lang="en-GB" sz="1800" kern="50" dirty="0" err="1">
                          <a:effectLst/>
                        </a:rPr>
                        <a:t>Alwig</a:t>
                      </a:r>
                      <a:r>
                        <a:rPr lang="en-GB" sz="1800" kern="50" dirty="0">
                          <a:effectLst/>
                        </a:rPr>
                        <a:t> </a:t>
                      </a:r>
                      <a:r>
                        <a:rPr lang="en-GB" sz="1800" kern="50" dirty="0" err="1">
                          <a:effectLst/>
                        </a:rPr>
                        <a:t>Ceuresbert</a:t>
                      </a:r>
                      <a:r>
                        <a:rPr lang="en-GB" sz="1800" kern="50" dirty="0">
                          <a:effectLst/>
                        </a:rPr>
                        <a:t>; </a:t>
                      </a:r>
                      <a:r>
                        <a:rPr lang="en-GB" sz="1800" kern="50" dirty="0" err="1">
                          <a:effectLst/>
                        </a:rPr>
                        <a:t>Alwine</a:t>
                      </a:r>
                      <a:r>
                        <a:rPr lang="en-GB" sz="1800" kern="50" dirty="0">
                          <a:effectLst/>
                        </a:rPr>
                        <a:t>; </a:t>
                      </a:r>
                      <a:r>
                        <a:rPr lang="en-GB" sz="1800" kern="50" dirty="0" err="1">
                          <a:effectLst/>
                        </a:rPr>
                        <a:t>Alwine</a:t>
                      </a:r>
                      <a:r>
                        <a:rPr lang="en-GB" sz="1800" kern="50" dirty="0">
                          <a:effectLst/>
                        </a:rPr>
                        <a:t> son of </a:t>
                      </a:r>
                      <a:r>
                        <a:rPr lang="en-GB" sz="1800" kern="50" dirty="0" err="1">
                          <a:effectLst/>
                        </a:rPr>
                        <a:t>Cypping</a:t>
                      </a:r>
                      <a:r>
                        <a:rPr lang="en-GB" sz="1800" kern="50" dirty="0">
                          <a:effectLst/>
                        </a:rPr>
                        <a:t>; </a:t>
                      </a:r>
                      <a:r>
                        <a:rPr lang="en-GB" sz="1800" b="1" kern="50" dirty="0">
                          <a:solidFill>
                            <a:srgbClr val="FF0000"/>
                          </a:solidFill>
                          <a:effectLst/>
                        </a:rPr>
                        <a:t>Aubrey the queen's chamberlain</a:t>
                      </a:r>
                      <a:r>
                        <a:rPr lang="en-GB" sz="1800" kern="50" dirty="0">
                          <a:effectLst/>
                        </a:rPr>
                        <a:t>; </a:t>
                      </a:r>
                      <a:r>
                        <a:rPr lang="en-GB" sz="1800" kern="50" dirty="0" err="1">
                          <a:effectLst/>
                        </a:rPr>
                        <a:t>Beorhtric</a:t>
                      </a:r>
                      <a:r>
                        <a:rPr lang="en-GB" sz="1800" kern="50" dirty="0">
                          <a:effectLst/>
                        </a:rPr>
                        <a:t>; </a:t>
                      </a:r>
                      <a:r>
                        <a:rPr lang="en-GB" sz="1800" kern="50" dirty="0" err="1">
                          <a:effectLst/>
                        </a:rPr>
                        <a:t>Berner</a:t>
                      </a:r>
                      <a:r>
                        <a:rPr lang="en-GB" sz="1800" kern="50" dirty="0">
                          <a:effectLst/>
                        </a:rPr>
                        <a:t>, nephew of R. de </a:t>
                      </a:r>
                      <a:r>
                        <a:rPr lang="en-GB" sz="1800" kern="50" dirty="0" err="1">
                          <a:effectLst/>
                        </a:rPr>
                        <a:t>Peronne</a:t>
                      </a:r>
                      <a:r>
                        <a:rPr lang="en-GB" sz="1800" kern="50" dirty="0">
                          <a:effectLst/>
                        </a:rPr>
                        <a:t>; Cola; </a:t>
                      </a:r>
                      <a:r>
                        <a:rPr lang="en-GB" sz="1800" kern="50" dirty="0" err="1">
                          <a:effectLst/>
                        </a:rPr>
                        <a:t>Ealdgifu</a:t>
                      </a:r>
                      <a:r>
                        <a:rPr lang="en-GB" sz="1800" kern="50" dirty="0">
                          <a:effectLst/>
                        </a:rPr>
                        <a:t>, free woman; </a:t>
                      </a:r>
                      <a:r>
                        <a:rPr lang="en-GB" sz="1800" kern="50" dirty="0" err="1">
                          <a:effectLst/>
                        </a:rPr>
                        <a:t>Ealdgyth</a:t>
                      </a:r>
                      <a:r>
                        <a:rPr lang="en-GB" sz="1800" kern="50" dirty="0">
                          <a:effectLst/>
                        </a:rPr>
                        <a:t>; Earl Harold; Edith; Edward; </a:t>
                      </a:r>
                      <a:r>
                        <a:rPr lang="en-GB" sz="1800" kern="50" dirty="0" err="1">
                          <a:effectLst/>
                        </a:rPr>
                        <a:t>Eskil</a:t>
                      </a:r>
                      <a:r>
                        <a:rPr lang="en-GB" sz="1800" kern="50" dirty="0">
                          <a:effectLst/>
                        </a:rPr>
                        <a:t>; Father of </a:t>
                      </a:r>
                      <a:r>
                        <a:rPr lang="en-GB" sz="1800" kern="50" dirty="0" err="1">
                          <a:effectLst/>
                        </a:rPr>
                        <a:t>Alweard</a:t>
                      </a:r>
                      <a:r>
                        <a:rPr lang="en-GB" sz="1800" kern="50" dirty="0">
                          <a:effectLst/>
                        </a:rPr>
                        <a:t> the goldsmith; </a:t>
                      </a:r>
                      <a:r>
                        <a:rPr lang="en-GB" sz="1800" kern="50" dirty="0" err="1">
                          <a:effectLst/>
                        </a:rPr>
                        <a:t>Fulchard</a:t>
                      </a:r>
                      <a:r>
                        <a:rPr lang="en-GB" sz="1800" kern="50" dirty="0">
                          <a:effectLst/>
                        </a:rPr>
                        <a:t>; </a:t>
                      </a:r>
                      <a:r>
                        <a:rPr lang="en-GB" sz="1800" kern="50" dirty="0" err="1">
                          <a:effectLst/>
                        </a:rPr>
                        <a:t>Godebold</a:t>
                      </a:r>
                      <a:r>
                        <a:rPr lang="en-GB" sz="1800" kern="50" dirty="0">
                          <a:effectLst/>
                        </a:rPr>
                        <a:t>; </a:t>
                      </a:r>
                      <a:r>
                        <a:rPr lang="en-GB" sz="1800" kern="50" dirty="0" err="1">
                          <a:effectLst/>
                        </a:rPr>
                        <a:t>Hearding</a:t>
                      </a:r>
                      <a:r>
                        <a:rPr lang="en-GB" sz="1800" kern="50" dirty="0">
                          <a:effectLst/>
                        </a:rPr>
                        <a:t>; King Edward as lord; King William as donor; Nigel; </a:t>
                      </a:r>
                      <a:r>
                        <a:rPr lang="en-GB" sz="1800" kern="50" dirty="0" err="1">
                          <a:effectLst/>
                        </a:rPr>
                        <a:t>Odo</a:t>
                      </a:r>
                      <a:r>
                        <a:rPr lang="en-GB" sz="1800" kern="50" dirty="0">
                          <a:effectLst/>
                        </a:rPr>
                        <a:t> of Winchester; </a:t>
                      </a:r>
                      <a:r>
                        <a:rPr lang="en-GB" sz="1800" kern="50" dirty="0" err="1">
                          <a:effectLst/>
                        </a:rPr>
                        <a:t>Odo</a:t>
                      </a:r>
                      <a:r>
                        <a:rPr lang="en-GB" sz="1800" kern="50" dirty="0">
                          <a:effectLst/>
                        </a:rPr>
                        <a:t>, Bishop of Bayeux; </a:t>
                      </a:r>
                      <a:r>
                        <a:rPr lang="en-GB" sz="1800" kern="50" dirty="0" err="1">
                          <a:effectLst/>
                        </a:rPr>
                        <a:t>Ordmaer</a:t>
                      </a:r>
                      <a:r>
                        <a:rPr lang="en-GB" sz="1800" kern="50" dirty="0">
                          <a:effectLst/>
                        </a:rPr>
                        <a:t>; Queen Edith; Queen Matilda; Ralph de </a:t>
                      </a:r>
                      <a:r>
                        <a:rPr lang="en-GB" sz="1800" kern="50" dirty="0" err="1">
                          <a:effectLst/>
                        </a:rPr>
                        <a:t>Feugeres</a:t>
                      </a:r>
                      <a:r>
                        <a:rPr lang="en-GB" sz="1800" kern="50" dirty="0">
                          <a:effectLst/>
                        </a:rPr>
                        <a:t>; Robert </a:t>
                      </a:r>
                      <a:r>
                        <a:rPr lang="en-GB" sz="1800" kern="50" dirty="0" err="1">
                          <a:effectLst/>
                        </a:rPr>
                        <a:t>fitzRolf</a:t>
                      </a:r>
                      <a:r>
                        <a:rPr lang="en-GB" sz="1800" kern="50" dirty="0">
                          <a:effectLst/>
                        </a:rPr>
                        <a:t>; </a:t>
                      </a:r>
                      <a:r>
                        <a:rPr lang="en-GB" sz="1800" kern="50" dirty="0" err="1">
                          <a:effectLst/>
                        </a:rPr>
                        <a:t>Saewine</a:t>
                      </a:r>
                      <a:r>
                        <a:rPr lang="en-GB" sz="1800" kern="50" dirty="0">
                          <a:effectLst/>
                        </a:rPr>
                        <a:t>, free man; Stephen </a:t>
                      </a:r>
                      <a:r>
                        <a:rPr lang="en-GB" sz="1800" kern="50" dirty="0" err="1">
                          <a:effectLst/>
                        </a:rPr>
                        <a:t>fitzErhard</a:t>
                      </a:r>
                      <a:r>
                        <a:rPr lang="en-GB" sz="1800" kern="50" dirty="0">
                          <a:effectLst/>
                        </a:rPr>
                        <a:t>; </a:t>
                      </a:r>
                      <a:r>
                        <a:rPr lang="en-GB" sz="1800" kern="50" dirty="0" err="1">
                          <a:effectLst/>
                        </a:rPr>
                        <a:t>Tovi</a:t>
                      </a:r>
                      <a:r>
                        <a:rPr lang="en-GB" sz="1800" kern="50" dirty="0">
                          <a:effectLst/>
                        </a:rPr>
                        <a:t>; </a:t>
                      </a:r>
                      <a:r>
                        <a:rPr lang="en-GB" sz="1800" kern="50" dirty="0" err="1">
                          <a:effectLst/>
                        </a:rPr>
                        <a:t>Wigar</a:t>
                      </a:r>
                      <a:r>
                        <a:rPr lang="en-GB" sz="1800" kern="50" dirty="0">
                          <a:effectLst/>
                        </a:rPr>
                        <a:t>; </a:t>
                      </a:r>
                      <a:r>
                        <a:rPr lang="en-GB" sz="1800" kern="50" dirty="0" err="1">
                          <a:effectLst/>
                        </a:rPr>
                        <a:t>Wulfwynn</a:t>
                      </a:r>
                      <a:endParaRPr lang="en-GB" sz="1800" kern="50" dirty="0">
                        <a:effectLst/>
                        <a:latin typeface="Times New Roman" panose="02020603050405020304" pitchFamily="18" charset="0"/>
                        <a:ea typeface="SimSun" panose="02010600030101010101" pitchFamily="2" charset="-122"/>
                        <a:cs typeface="Mangal" panose="02040503050203030202" pitchFamily="18" charset="0"/>
                      </a:endParaRPr>
                    </a:p>
                  </a:txBody>
                  <a:tcPr marL="17781" marR="17781" marT="17781" marB="17781" anchor="ctr"/>
                </a:tc>
                <a:extLst>
                  <a:ext uri="{0D108BD9-81ED-4DB2-BD59-A6C34878D82A}">
                    <a16:rowId xmlns:a16="http://schemas.microsoft.com/office/drawing/2014/main" val="10003"/>
                  </a:ext>
                </a:extLst>
              </a:tr>
            </a:tbl>
          </a:graphicData>
        </a:graphic>
      </p:graphicFrame>
      <p:sp>
        <p:nvSpPr>
          <p:cNvPr id="60436" name="Rectangle 1"/>
          <p:cNvSpPr>
            <a:spLocks noChangeArrowheads="1"/>
          </p:cNvSpPr>
          <p:nvPr/>
        </p:nvSpPr>
        <p:spPr bwMode="auto">
          <a:xfrm>
            <a:off x="-4200525" y="365125"/>
            <a:ext cx="207708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200">
                <a:latin typeface="Arial" panose="020B0604020202020204" pitchFamily="34" charset="0"/>
                <a:ea typeface="SimSun" panose="02010600030101010101" pitchFamily="2" charset="-122"/>
                <a:cs typeface="Arial" panose="020B0604020202020204" pitchFamily="34" charset="0"/>
              </a:rPr>
              <a:t>Description </a:t>
            </a:r>
            <a:endParaRPr lang="en-GB" altLang="en-US" sz="1800">
              <a:ea typeface="SimSun" panose="02010600030101010101" pitchFamily="2" charset="-122"/>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3540</TotalTime>
  <Words>5390</Words>
  <Application>Microsoft Office PowerPoint</Application>
  <PresentationFormat>Widescreen</PresentationFormat>
  <Paragraphs>394</Paragraphs>
  <Slides>184</Slides>
  <Notes>0</Notes>
  <HiddenSlides>10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184</vt:i4>
      </vt:variant>
    </vt:vector>
  </HeadingPairs>
  <TitlesOfParts>
    <vt:vector size="193" baseType="lpstr">
      <vt:lpstr>SimSun</vt:lpstr>
      <vt:lpstr>Arial</vt:lpstr>
      <vt:lpstr>Arial Rounded MT Bold</vt:lpstr>
      <vt:lpstr>Calibri</vt:lpstr>
      <vt:lpstr>Calibri Light</vt:lpstr>
      <vt:lpstr>Mangal</vt:lpstr>
      <vt:lpstr>Old English Text MT</vt:lpstr>
      <vt:lpstr>Times New Roman</vt:lpstr>
      <vt:lpstr>Office Theme</vt:lpstr>
      <vt:lpstr>Industry and Revolution starts at a location and then spreads out.  (def – revolution - a great change in conditions, ways of working, beliefs, etc. that affects large numbers of people.  def – industry - the production of goods from raw materials)</vt:lpstr>
      <vt:lpstr>PowerPoint Presentation</vt:lpstr>
      <vt:lpstr>PowerPoint Presentation</vt:lpstr>
      <vt:lpstr>PowerPoint Presentation</vt:lpstr>
      <vt:lpstr>PowerPoint Presentation</vt:lpstr>
      <vt:lpstr>Thatcham Inhabited/Visited for 13,000 years Nomadic lifestyle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Thatcham - Continuous Settlement for the last 9700 years</vt:lpstr>
      <vt:lpstr>Britain's oldest settlement is Amesbury not Thatcham, say 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Inkpen, a strategic point on the hill-top motorway.</vt:lpstr>
      <vt:lpstr>PowerPoint Presentation</vt:lpstr>
      <vt:lpstr>PowerPoint Presentation</vt:lpstr>
      <vt:lpstr>PowerPoint Presentation</vt:lpstr>
      <vt:lpstr>PowerPoint Presentation</vt:lpstr>
      <vt:lpstr>Folly Road – water sources in the direction of Thatcham</vt:lpstr>
      <vt:lpstr>PowerPoint Presentation</vt:lpstr>
      <vt:lpstr>Mesolithic Scraper tool</vt:lpstr>
      <vt:lpstr>Inkpen Long Barrow c 3500 BC Early Neolithic - a structure of permanence </vt:lpstr>
      <vt:lpstr>PowerPoint Presentation</vt:lpstr>
      <vt:lpstr>Inkpen Long Barrow  (followed by round barrows)</vt:lpstr>
      <vt:lpstr>PowerPoint Presentation</vt:lpstr>
      <vt:lpstr>Bronze Age Inkpen (2500 – 800 BC)</vt:lpstr>
      <vt:lpstr>Inkpen Beaker People Pots</vt:lpstr>
      <vt:lpstr>PowerPoint Presentation</vt:lpstr>
      <vt:lpstr>Beaker People Crafts</vt:lpstr>
      <vt:lpstr>Craven Road – water sources in the direction of Avebury</vt:lpstr>
      <vt:lpstr>PowerPoint Presentation</vt:lpstr>
      <vt:lpstr>West Kennet Long Barrow - Built in around 3650 BC</vt:lpstr>
      <vt:lpstr>Avebury Ring c 2850-2200 BC Connected to Thatcham by water and hill top ridge</vt:lpstr>
      <vt:lpstr>Silbury Hill – completed ~ 2400BC approx. location of the source of the R. Kennet</vt:lpstr>
      <vt:lpstr>PowerPoint Presentation</vt:lpstr>
      <vt:lpstr>PowerPoint Presentation</vt:lpstr>
      <vt:lpstr>PowerPoint Presentation</vt:lpstr>
      <vt:lpstr>PowerPoint Presentation</vt:lpstr>
      <vt:lpstr>PowerPoint Presentation</vt:lpstr>
      <vt:lpstr>PowerPoint Presentation</vt:lpstr>
      <vt:lpstr>Walbury - Iron age Hill Fort. 82 acres.  Built ~725BC – in use for ~1700 years</vt:lpstr>
      <vt:lpstr>PowerPoint Presentation</vt:lpstr>
      <vt:lpstr>PowerPoint Presentation</vt:lpstr>
      <vt:lpstr>Iron Age cooking jug</vt:lpstr>
      <vt:lpstr>PowerPoint Presentation</vt:lpstr>
      <vt:lpstr>PowerPoint Presentation</vt:lpstr>
      <vt:lpstr>PowerPoint Presentation</vt:lpstr>
      <vt:lpstr>PowerPoint Presentation</vt:lpstr>
      <vt:lpstr>Roman Berkshire</vt:lpstr>
      <vt:lpstr>PowerPoint Presentation</vt:lpstr>
      <vt:lpstr>Kintbury River Fort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Wansdyke - follows the old Roman Road</vt:lpstr>
      <vt:lpstr>Wansdyke ditch</vt:lpstr>
      <vt:lpstr>Wansdyke – the garden fence for Wessex</vt:lpstr>
      <vt:lpstr>SCEATTAS FOUND AT THE IRON-AGE HILL FORT OF WALBURY CAMP, BERKSHIRE</vt:lpstr>
      <vt:lpstr>Sceattas</vt:lpstr>
      <vt:lpstr>821 AD – Wessex (West Seaxe) Becomes Supreme Kingdom</vt:lpstr>
      <vt:lpstr>Battle of Ellandum</vt:lpstr>
      <vt:lpstr>King Æthelred I, King of Wessex  from 865-871</vt:lpstr>
      <vt:lpstr>PowerPoint Presentation</vt:lpstr>
      <vt:lpstr>PowerPoint Presentation</vt:lpstr>
      <vt:lpstr>PowerPoint Presentation</vt:lpstr>
      <vt:lpstr>Wulfgar of Inkpen</vt:lpstr>
      <vt:lpstr>PowerPoint Presentation</vt:lpstr>
      <vt:lpstr>Wulfgar’s Will - helped lay the foundations for the crusades.</vt:lpstr>
      <vt:lpstr>PowerPoint Presentation</vt:lpstr>
      <vt:lpstr>Savernake</vt:lpstr>
      <vt:lpstr>PowerPoint Presentation</vt:lpstr>
      <vt:lpstr>PowerPoint Presentation</vt:lpstr>
      <vt:lpstr>Domesday Record – Place: Inkpen</vt:lpstr>
      <vt:lpstr>PowerPoint Presentation</vt:lpstr>
      <vt:lpstr>Village Centre In 1176, the manor at Inkpen was known as WESTCOURT</vt:lpstr>
      <vt:lpstr>PowerPoint Presentation</vt:lpstr>
      <vt:lpstr>Domesday Book, 1086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Inglewood, Godingeflod, Godyngeflod, Goud Ingeflod, Ingeflod Belet, Ingelflod Belet [in Kintbury]</vt:lpstr>
      <vt:lpstr>PowerPoint Presentation</vt:lpstr>
      <vt:lpstr>PowerPoint Presentation</vt:lpstr>
      <vt:lpstr>PowerPoint Presentation</vt:lpstr>
      <vt:lpstr>PowerPoint Presentation</vt:lpstr>
      <vt:lpstr>HASLEWICK</vt:lpstr>
      <vt:lpstr>Templeton</vt:lpstr>
      <vt:lpstr>Effigy of Richard de Inkpen</vt:lpstr>
      <vt:lpstr>Tomb End Panel</vt:lpstr>
      <vt:lpstr>Inkpen is renowned for its wild crocus field, said to have been blooming annually since the time of the Crusades, and to have been associated with the Knights Templar. (part of Haslewick ?) </vt:lpstr>
      <vt:lpstr>PowerPoint Presentation</vt:lpstr>
      <vt:lpstr>PowerPoint Presentation</vt:lpstr>
      <vt:lpstr>Black Death 1348 and workers revolt</vt:lpstr>
      <vt:lpstr>PowerPoint Presentation</vt:lpstr>
      <vt:lpstr>The Black Death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Parish Church Goods,  Inkpen A D 1552</vt:lpstr>
      <vt:lpstr>Combe Gibbet erected in 1676 to hang George Bromham and Dorothy Newman</vt:lpstr>
      <vt:lpstr>PowerPoint Presentation</vt:lpstr>
      <vt:lpstr>Inkpen House, (also known as The Old Rectory, Inkpen), Newbury, England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Kintbury Riots.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Newbury c 1850</vt:lpstr>
      <vt:lpstr>PowerPoint Presentation</vt:lpstr>
      <vt:lpstr>School</vt:lpstr>
      <vt:lpstr>PowerPoint Presentation</vt:lpstr>
      <vt:lpstr>Population of Inkpen</vt:lpstr>
      <vt:lpstr>Reuben Annett talks about his role as the local pig-killer</vt:lpstr>
      <vt:lpstr>Inkpen Trades</vt:lpstr>
      <vt:lpstr>PowerPoint Presentation</vt:lpstr>
      <vt:lpstr>May 1944</vt:lpstr>
      <vt:lpstr>PowerPoint Presentation</vt:lpstr>
      <vt:lpstr>PowerPoint Presentation</vt:lpstr>
      <vt:lpstr>PowerPoint Presentation</vt:lpstr>
      <vt:lpstr>What is Inkpen Now ?   Sunday Times</vt:lpstr>
      <vt:lpstr>PowerPoint Presentation</vt:lpstr>
      <vt:lpstr>PowerPoint Presentation</vt:lpstr>
      <vt:lpstr>PowerPoint Presentation</vt:lpstr>
      <vt:lpstr>Inkpen is becoming globally connected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Thatcham Inhabited for 13,000 years</dc:title>
  <dc:creator>david thomas</dc:creator>
  <cp:lastModifiedBy>david thomas</cp:lastModifiedBy>
  <cp:revision>310</cp:revision>
  <dcterms:created xsi:type="dcterms:W3CDTF">2014-10-13T13:29:53Z</dcterms:created>
  <dcterms:modified xsi:type="dcterms:W3CDTF">2016-10-18T18:27:31Z</dcterms:modified>
</cp:coreProperties>
</file>