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B93AF-2923-4F51-852D-416A921D6BE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C34D38C-52F2-4ADD-9AF6-15DCC856860E}">
      <dgm:prSet/>
      <dgm:spPr/>
      <dgm:t>
        <a:bodyPr/>
        <a:lstStyle/>
        <a:p>
          <a:r>
            <a:rPr lang="en-GB"/>
            <a:t>On 22 November 1830, hundreds of local men rioted and damaged machinery in Kintbury and Hungerford. </a:t>
          </a:r>
          <a:endParaRPr lang="en-US"/>
        </a:p>
      </dgm:t>
    </dgm:pt>
    <dgm:pt modelId="{7CC0AE3C-0775-4A8D-AF77-26430B0D38CD}" type="parTrans" cxnId="{E75249E5-480E-4248-BE4D-D35CB6A5DECA}">
      <dgm:prSet/>
      <dgm:spPr/>
      <dgm:t>
        <a:bodyPr/>
        <a:lstStyle/>
        <a:p>
          <a:endParaRPr lang="en-US"/>
        </a:p>
      </dgm:t>
    </dgm:pt>
    <dgm:pt modelId="{092F8992-66B4-461F-8E45-EAA30B9B29AF}" type="sibTrans" cxnId="{E75249E5-480E-4248-BE4D-D35CB6A5DECA}">
      <dgm:prSet/>
      <dgm:spPr/>
      <dgm:t>
        <a:bodyPr/>
        <a:lstStyle/>
        <a:p>
          <a:endParaRPr lang="en-US"/>
        </a:p>
      </dgm:t>
    </dgm:pt>
    <dgm:pt modelId="{F272EBB5-BA6A-494C-A846-F8683EBAF371}">
      <dgm:prSet/>
      <dgm:spPr/>
      <dgm:t>
        <a:bodyPr/>
        <a:lstStyle/>
        <a:p>
          <a:r>
            <a:rPr lang="en-GB"/>
            <a:t>John Radbourne was among those arrested but not committed for trial. </a:t>
          </a:r>
          <a:endParaRPr lang="en-US"/>
        </a:p>
      </dgm:t>
    </dgm:pt>
    <dgm:pt modelId="{E176F821-38FF-4B5E-AE32-82C99D8994FA}" type="parTrans" cxnId="{4E094783-6A31-45DF-9863-168FCF659835}">
      <dgm:prSet/>
      <dgm:spPr/>
      <dgm:t>
        <a:bodyPr/>
        <a:lstStyle/>
        <a:p>
          <a:endParaRPr lang="en-US"/>
        </a:p>
      </dgm:t>
    </dgm:pt>
    <dgm:pt modelId="{69658759-0D46-4008-A491-51DAAF8A1BE7}" type="sibTrans" cxnId="{4E094783-6A31-45DF-9863-168FCF659835}">
      <dgm:prSet/>
      <dgm:spPr/>
      <dgm:t>
        <a:bodyPr/>
        <a:lstStyle/>
        <a:p>
          <a:endParaRPr lang="en-US"/>
        </a:p>
      </dgm:t>
    </dgm:pt>
    <dgm:pt modelId="{A7E6ABA3-B549-484D-BBB8-9925087E0C17}">
      <dgm:prSet/>
      <dgm:spPr/>
      <dgm:t>
        <a:bodyPr/>
        <a:lstStyle/>
        <a:p>
          <a:r>
            <a:rPr lang="en-GB"/>
            <a:t>Henry Honey of West Woodhay was summoned to the Special Commission but acquitted.</a:t>
          </a:r>
          <a:endParaRPr lang="en-US"/>
        </a:p>
      </dgm:t>
    </dgm:pt>
    <dgm:pt modelId="{7E42C921-6C9F-450C-ABA5-781E32C93FDF}" type="parTrans" cxnId="{ED7F9D57-276F-408A-B9E1-790F42458045}">
      <dgm:prSet/>
      <dgm:spPr/>
      <dgm:t>
        <a:bodyPr/>
        <a:lstStyle/>
        <a:p>
          <a:endParaRPr lang="en-US"/>
        </a:p>
      </dgm:t>
    </dgm:pt>
    <dgm:pt modelId="{65857877-6557-4E5C-B56E-286700DFEF34}" type="sibTrans" cxnId="{ED7F9D57-276F-408A-B9E1-790F42458045}">
      <dgm:prSet/>
      <dgm:spPr/>
      <dgm:t>
        <a:bodyPr/>
        <a:lstStyle/>
        <a:p>
          <a:endParaRPr lang="en-US"/>
        </a:p>
      </dgm:t>
    </dgm:pt>
    <dgm:pt modelId="{A7DC3926-E6C7-454C-9694-2A5D8E9DC249}" type="pres">
      <dgm:prSet presAssocID="{08FB93AF-2923-4F51-852D-416A921D6B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A3DD50-2F81-4CB7-A9BB-231623D43BF5}" type="pres">
      <dgm:prSet presAssocID="{3C34D38C-52F2-4ADD-9AF6-15DCC856860E}" presName="hierRoot1" presStyleCnt="0"/>
      <dgm:spPr/>
    </dgm:pt>
    <dgm:pt modelId="{289CD7FC-A4CC-43FB-B9F0-1ADFBDC5899D}" type="pres">
      <dgm:prSet presAssocID="{3C34D38C-52F2-4ADD-9AF6-15DCC856860E}" presName="composite" presStyleCnt="0"/>
      <dgm:spPr/>
    </dgm:pt>
    <dgm:pt modelId="{EC2F05E3-573C-498D-8B2C-B8C9D13B501F}" type="pres">
      <dgm:prSet presAssocID="{3C34D38C-52F2-4ADD-9AF6-15DCC856860E}" presName="background" presStyleLbl="node0" presStyleIdx="0" presStyleCnt="3"/>
      <dgm:spPr/>
    </dgm:pt>
    <dgm:pt modelId="{38D5C859-23B2-40BF-B40A-C41FD3BC6E47}" type="pres">
      <dgm:prSet presAssocID="{3C34D38C-52F2-4ADD-9AF6-15DCC856860E}" presName="text" presStyleLbl="fgAcc0" presStyleIdx="0" presStyleCnt="3">
        <dgm:presLayoutVars>
          <dgm:chPref val="3"/>
        </dgm:presLayoutVars>
      </dgm:prSet>
      <dgm:spPr/>
    </dgm:pt>
    <dgm:pt modelId="{E52F70CA-A412-4547-A78A-7658D02D490C}" type="pres">
      <dgm:prSet presAssocID="{3C34D38C-52F2-4ADD-9AF6-15DCC856860E}" presName="hierChild2" presStyleCnt="0"/>
      <dgm:spPr/>
    </dgm:pt>
    <dgm:pt modelId="{26137888-ECBC-4B2B-8419-6F94DA2903CE}" type="pres">
      <dgm:prSet presAssocID="{F272EBB5-BA6A-494C-A846-F8683EBAF371}" presName="hierRoot1" presStyleCnt="0"/>
      <dgm:spPr/>
    </dgm:pt>
    <dgm:pt modelId="{893F1607-9B52-4FF9-824E-7DC78D22F845}" type="pres">
      <dgm:prSet presAssocID="{F272EBB5-BA6A-494C-A846-F8683EBAF371}" presName="composite" presStyleCnt="0"/>
      <dgm:spPr/>
    </dgm:pt>
    <dgm:pt modelId="{C29304BD-C7D7-4519-B655-5EEAB7683B36}" type="pres">
      <dgm:prSet presAssocID="{F272EBB5-BA6A-494C-A846-F8683EBAF371}" presName="background" presStyleLbl="node0" presStyleIdx="1" presStyleCnt="3"/>
      <dgm:spPr/>
    </dgm:pt>
    <dgm:pt modelId="{49A72C1F-0F63-45F7-940C-AA2E045B664C}" type="pres">
      <dgm:prSet presAssocID="{F272EBB5-BA6A-494C-A846-F8683EBAF371}" presName="text" presStyleLbl="fgAcc0" presStyleIdx="1" presStyleCnt="3">
        <dgm:presLayoutVars>
          <dgm:chPref val="3"/>
        </dgm:presLayoutVars>
      </dgm:prSet>
      <dgm:spPr/>
    </dgm:pt>
    <dgm:pt modelId="{7755194C-628E-4C7A-901F-E96A4C597F15}" type="pres">
      <dgm:prSet presAssocID="{F272EBB5-BA6A-494C-A846-F8683EBAF371}" presName="hierChild2" presStyleCnt="0"/>
      <dgm:spPr/>
    </dgm:pt>
    <dgm:pt modelId="{755C39E7-90FE-410C-B2E3-28218BF86026}" type="pres">
      <dgm:prSet presAssocID="{A7E6ABA3-B549-484D-BBB8-9925087E0C17}" presName="hierRoot1" presStyleCnt="0"/>
      <dgm:spPr/>
    </dgm:pt>
    <dgm:pt modelId="{ED419183-C983-4B65-ABC5-0DE96C374856}" type="pres">
      <dgm:prSet presAssocID="{A7E6ABA3-B549-484D-BBB8-9925087E0C17}" presName="composite" presStyleCnt="0"/>
      <dgm:spPr/>
    </dgm:pt>
    <dgm:pt modelId="{AAF2FE24-73AB-46AB-AE5A-6B1D02A59EC8}" type="pres">
      <dgm:prSet presAssocID="{A7E6ABA3-B549-484D-BBB8-9925087E0C17}" presName="background" presStyleLbl="node0" presStyleIdx="2" presStyleCnt="3"/>
      <dgm:spPr/>
    </dgm:pt>
    <dgm:pt modelId="{9F489EBF-21CA-4E56-B419-43539C988F2E}" type="pres">
      <dgm:prSet presAssocID="{A7E6ABA3-B549-484D-BBB8-9925087E0C17}" presName="text" presStyleLbl="fgAcc0" presStyleIdx="2" presStyleCnt="3">
        <dgm:presLayoutVars>
          <dgm:chPref val="3"/>
        </dgm:presLayoutVars>
      </dgm:prSet>
      <dgm:spPr/>
    </dgm:pt>
    <dgm:pt modelId="{6A0A4093-D2E2-4C99-B34C-9A790992D7EE}" type="pres">
      <dgm:prSet presAssocID="{A7E6ABA3-B549-484D-BBB8-9925087E0C17}" presName="hierChild2" presStyleCnt="0"/>
      <dgm:spPr/>
    </dgm:pt>
  </dgm:ptLst>
  <dgm:cxnLst>
    <dgm:cxn modelId="{9139D314-09B3-41F5-AF8E-A212FC24C20D}" type="presOf" srcId="{08FB93AF-2923-4F51-852D-416A921D6BE3}" destId="{A7DC3926-E6C7-454C-9694-2A5D8E9DC249}" srcOrd="0" destOrd="0" presId="urn:microsoft.com/office/officeart/2005/8/layout/hierarchy1"/>
    <dgm:cxn modelId="{BEE16A72-427A-4AFC-9BEA-A3EC0D2CB9E5}" type="presOf" srcId="{A7E6ABA3-B549-484D-BBB8-9925087E0C17}" destId="{9F489EBF-21CA-4E56-B419-43539C988F2E}" srcOrd="0" destOrd="0" presId="urn:microsoft.com/office/officeart/2005/8/layout/hierarchy1"/>
    <dgm:cxn modelId="{ED7F9D57-276F-408A-B9E1-790F42458045}" srcId="{08FB93AF-2923-4F51-852D-416A921D6BE3}" destId="{A7E6ABA3-B549-484D-BBB8-9925087E0C17}" srcOrd="2" destOrd="0" parTransId="{7E42C921-6C9F-450C-ABA5-781E32C93FDF}" sibTransId="{65857877-6557-4E5C-B56E-286700DFEF34}"/>
    <dgm:cxn modelId="{4E094783-6A31-45DF-9863-168FCF659835}" srcId="{08FB93AF-2923-4F51-852D-416A921D6BE3}" destId="{F272EBB5-BA6A-494C-A846-F8683EBAF371}" srcOrd="1" destOrd="0" parTransId="{E176F821-38FF-4B5E-AE32-82C99D8994FA}" sibTransId="{69658759-0D46-4008-A491-51DAAF8A1BE7}"/>
    <dgm:cxn modelId="{2A6EA8B4-BCF1-401C-B131-972EFD3B3834}" type="presOf" srcId="{3C34D38C-52F2-4ADD-9AF6-15DCC856860E}" destId="{38D5C859-23B2-40BF-B40A-C41FD3BC6E47}" srcOrd="0" destOrd="0" presId="urn:microsoft.com/office/officeart/2005/8/layout/hierarchy1"/>
    <dgm:cxn modelId="{E75249E5-480E-4248-BE4D-D35CB6A5DECA}" srcId="{08FB93AF-2923-4F51-852D-416A921D6BE3}" destId="{3C34D38C-52F2-4ADD-9AF6-15DCC856860E}" srcOrd="0" destOrd="0" parTransId="{7CC0AE3C-0775-4A8D-AF77-26430B0D38CD}" sibTransId="{092F8992-66B4-461F-8E45-EAA30B9B29AF}"/>
    <dgm:cxn modelId="{1C3388FD-478D-44C5-AA5F-50F339549B19}" type="presOf" srcId="{F272EBB5-BA6A-494C-A846-F8683EBAF371}" destId="{49A72C1F-0F63-45F7-940C-AA2E045B664C}" srcOrd="0" destOrd="0" presId="urn:microsoft.com/office/officeart/2005/8/layout/hierarchy1"/>
    <dgm:cxn modelId="{7AE099A6-A725-49E7-8CC0-8BB5D84A82B7}" type="presParOf" srcId="{A7DC3926-E6C7-454C-9694-2A5D8E9DC249}" destId="{0DA3DD50-2F81-4CB7-A9BB-231623D43BF5}" srcOrd="0" destOrd="0" presId="urn:microsoft.com/office/officeart/2005/8/layout/hierarchy1"/>
    <dgm:cxn modelId="{BAD21F37-9CC6-41AB-B874-C95E54DD56F1}" type="presParOf" srcId="{0DA3DD50-2F81-4CB7-A9BB-231623D43BF5}" destId="{289CD7FC-A4CC-43FB-B9F0-1ADFBDC5899D}" srcOrd="0" destOrd="0" presId="urn:microsoft.com/office/officeart/2005/8/layout/hierarchy1"/>
    <dgm:cxn modelId="{F30B7C6B-8726-4B6E-9FA4-8357BEACBEF2}" type="presParOf" srcId="{289CD7FC-A4CC-43FB-B9F0-1ADFBDC5899D}" destId="{EC2F05E3-573C-498D-8B2C-B8C9D13B501F}" srcOrd="0" destOrd="0" presId="urn:microsoft.com/office/officeart/2005/8/layout/hierarchy1"/>
    <dgm:cxn modelId="{B5A1957A-E3A5-4E03-9B6D-06B5AC1ECE03}" type="presParOf" srcId="{289CD7FC-A4CC-43FB-B9F0-1ADFBDC5899D}" destId="{38D5C859-23B2-40BF-B40A-C41FD3BC6E47}" srcOrd="1" destOrd="0" presId="urn:microsoft.com/office/officeart/2005/8/layout/hierarchy1"/>
    <dgm:cxn modelId="{DDDF0A91-CF90-4568-A7E5-0D5EF65E316D}" type="presParOf" srcId="{0DA3DD50-2F81-4CB7-A9BB-231623D43BF5}" destId="{E52F70CA-A412-4547-A78A-7658D02D490C}" srcOrd="1" destOrd="0" presId="urn:microsoft.com/office/officeart/2005/8/layout/hierarchy1"/>
    <dgm:cxn modelId="{8EE0C869-1D74-4B0C-937E-1BA3EFF82D4C}" type="presParOf" srcId="{A7DC3926-E6C7-454C-9694-2A5D8E9DC249}" destId="{26137888-ECBC-4B2B-8419-6F94DA2903CE}" srcOrd="1" destOrd="0" presId="urn:microsoft.com/office/officeart/2005/8/layout/hierarchy1"/>
    <dgm:cxn modelId="{3783EA1A-7D0A-43B3-BF50-23C34DE2D12A}" type="presParOf" srcId="{26137888-ECBC-4B2B-8419-6F94DA2903CE}" destId="{893F1607-9B52-4FF9-824E-7DC78D22F845}" srcOrd="0" destOrd="0" presId="urn:microsoft.com/office/officeart/2005/8/layout/hierarchy1"/>
    <dgm:cxn modelId="{11C38945-75AD-4D32-A038-B6D1CFC31E41}" type="presParOf" srcId="{893F1607-9B52-4FF9-824E-7DC78D22F845}" destId="{C29304BD-C7D7-4519-B655-5EEAB7683B36}" srcOrd="0" destOrd="0" presId="urn:microsoft.com/office/officeart/2005/8/layout/hierarchy1"/>
    <dgm:cxn modelId="{969533CB-916E-4D64-893E-7D853146047A}" type="presParOf" srcId="{893F1607-9B52-4FF9-824E-7DC78D22F845}" destId="{49A72C1F-0F63-45F7-940C-AA2E045B664C}" srcOrd="1" destOrd="0" presId="urn:microsoft.com/office/officeart/2005/8/layout/hierarchy1"/>
    <dgm:cxn modelId="{9E8ECEA8-B3B7-432F-AA74-32FC24FA5461}" type="presParOf" srcId="{26137888-ECBC-4B2B-8419-6F94DA2903CE}" destId="{7755194C-628E-4C7A-901F-E96A4C597F15}" srcOrd="1" destOrd="0" presId="urn:microsoft.com/office/officeart/2005/8/layout/hierarchy1"/>
    <dgm:cxn modelId="{9A77B63C-C8FA-44CA-989A-146FD9D52351}" type="presParOf" srcId="{A7DC3926-E6C7-454C-9694-2A5D8E9DC249}" destId="{755C39E7-90FE-410C-B2E3-28218BF86026}" srcOrd="2" destOrd="0" presId="urn:microsoft.com/office/officeart/2005/8/layout/hierarchy1"/>
    <dgm:cxn modelId="{8E3A7BA4-672F-423F-A4C2-7788F0364FBB}" type="presParOf" srcId="{755C39E7-90FE-410C-B2E3-28218BF86026}" destId="{ED419183-C983-4B65-ABC5-0DE96C374856}" srcOrd="0" destOrd="0" presId="urn:microsoft.com/office/officeart/2005/8/layout/hierarchy1"/>
    <dgm:cxn modelId="{A3438FB5-2374-4A1E-8130-572C9043E717}" type="presParOf" srcId="{ED419183-C983-4B65-ABC5-0DE96C374856}" destId="{AAF2FE24-73AB-46AB-AE5A-6B1D02A59EC8}" srcOrd="0" destOrd="0" presId="urn:microsoft.com/office/officeart/2005/8/layout/hierarchy1"/>
    <dgm:cxn modelId="{E66327A8-4F81-4606-845D-8735CEEF8CF4}" type="presParOf" srcId="{ED419183-C983-4B65-ABC5-0DE96C374856}" destId="{9F489EBF-21CA-4E56-B419-43539C988F2E}" srcOrd="1" destOrd="0" presId="urn:microsoft.com/office/officeart/2005/8/layout/hierarchy1"/>
    <dgm:cxn modelId="{D6A788EA-3D01-41D7-A71C-E1C84636792A}" type="presParOf" srcId="{755C39E7-90FE-410C-B2E3-28218BF86026}" destId="{6A0A4093-D2E2-4C99-B34C-9A790992D7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05E3-573C-498D-8B2C-B8C9D13B501F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C859-23B2-40BF-B40A-C41FD3BC6E4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On 22 November 1830, hundreds of local men rioted and damaged machinery in Kintbury and Hungerford. </a:t>
          </a:r>
          <a:endParaRPr lang="en-US" sz="2200" kern="1200"/>
        </a:p>
      </dsp:txBody>
      <dsp:txXfrm>
        <a:off x="398656" y="1088253"/>
        <a:ext cx="2959127" cy="1837317"/>
      </dsp:txXfrm>
    </dsp:sp>
    <dsp:sp modelId="{C29304BD-C7D7-4519-B655-5EEAB7683B3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72C1F-0F63-45F7-940C-AA2E045B664C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John Radbourne was among those arrested but not committed for trial. </a:t>
          </a:r>
          <a:endParaRPr lang="en-US" sz="2200" kern="1200"/>
        </a:p>
      </dsp:txBody>
      <dsp:txXfrm>
        <a:off x="4155097" y="1088253"/>
        <a:ext cx="2959127" cy="1837317"/>
      </dsp:txXfrm>
    </dsp:sp>
    <dsp:sp modelId="{AAF2FE24-73AB-46AB-AE5A-6B1D02A59EC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89EBF-21CA-4E56-B419-43539C988F2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Henry Honey of West Woodhay was summoned to the Special Commission but acquitted.</a:t>
          </a:r>
          <a:endParaRPr lang="en-US" sz="22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A37D-53A6-C5ED-1007-0891C51CE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DCECE-CDF2-89E0-D859-ED908F690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1ECFA-D6E3-4402-9FEB-C4186FA7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D22B-2D24-CEBC-DC4E-9548E13F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84CD-1D3F-B594-1F88-7A996E09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015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57D8-34C7-49D4-C234-565D0C97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0C413-9273-1048-C679-1289D1BD4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BEE34-FC29-5189-0AB5-C94D1876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C3D2-3134-9E1C-D3A4-D9B3805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7FDC9-5C8E-FA38-2604-C5B02480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057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CA6F6-E247-550A-AE56-10ACC0A4D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3508A-CE3E-91B7-F51F-2A27AD61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2DB1B-A1AD-11C5-E02B-4CE11314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6F1A-401D-20CD-EA4A-D1E04638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CEC5-BF97-CFC9-16A0-87463B0D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6947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17F5-4EE2-1391-1513-9917BF0F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62FE-28F9-EDA2-CE9D-EA03369D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0CCC-BC5A-2BA4-1116-40CEF2C5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EEE9-92EF-E0D5-843E-ADB41A26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68A41-3FEA-8B40-FF3F-4054A59F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1018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EC2F-D4F4-D627-EC3C-B2C12DC5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8D51-2222-5FCC-6384-64070304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856B-6793-363E-119F-A03D6F36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B34-4480-63BF-736A-A0ECE035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0F465-B724-3B9C-0BAA-0E32DB5F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4093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C339-680E-EE7C-294B-51D90927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8E10-D75A-A779-6B36-AAFD37525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31389-085A-8040-CC5B-B7499AB6F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A3C5-B843-9037-BA7B-E28A08AD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204BF-B3F6-F393-5ABB-758698A5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B4D4A-65AB-9D67-D75D-4076F0E1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150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4D98-1F78-5326-97A4-C4D5D957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E7751-0A33-0467-4958-F5F66F2A7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8FB5-10ED-2E43-8CF5-BB99D2295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6A7BA-D4E2-C84C-EBCF-0BEBE84E4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BA7BA-B3D6-3C69-B7E1-A5FBD41E6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19292-AE1C-735E-D7CB-5B838CFD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0E760-01AB-F803-348A-56FD8A0D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D3D1C-D8D9-2B31-A8AA-9B578F0A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6309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73F3-8B4A-A1D1-57BC-93E609E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4EEE2-6965-00FB-217D-EF59EA95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66B5D-E99D-E877-F384-B066F70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D983-C208-7C5B-154C-2CE4253F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133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069A1-821F-600A-7781-6DA0C6F5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5B63A-F288-8406-F1F3-CE32A237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83A61-1C89-81BE-A072-A5CECFF7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19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0F59-F95A-9BC6-FADD-DAE38820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90EE-6556-B6B3-8EFA-6254B9CD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34658-1F68-C18F-56EC-0DDAB77C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D0931-4343-8681-F0A6-573D2C3C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07D7-C352-57C1-4A44-ADF6BA65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374FC-86AC-C398-FDC4-C32FF89C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963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0A8A-42BA-D6C6-9094-BF3A2A89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CA4D4-9F13-880F-94FA-49FEF1E8A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CEEB1-F14E-73FC-DACB-9FAD4FE33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7798-4711-89FA-38A6-CAC04B76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0635-B9D3-9416-4230-47A4DC07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EC43F-8FDD-9554-51DD-D60933D2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9271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CCFA2-70EE-78B7-CE25-29CFF350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68E4A-EB32-D78C-733A-DCB34C5D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10C2-C747-A495-4806-2A27769A8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E5D16-2C7A-4A94-8C77-47833CF457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930A-6F38-B1F6-0B61-50B16C93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39442-DE6C-2A74-3A5D-2EA65307E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99B19-830A-4494-A61E-CBE93D124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ick building with a lawn and a tree&#10;&#10;Description automatically generated">
            <a:extLst>
              <a:ext uri="{FF2B5EF4-FFF2-40B4-BE49-F238E27FC236}">
                <a16:creationId xmlns:a16="http://schemas.microsoft.com/office/drawing/2014/main" id="{2EA357BC-2D64-DD2D-6377-91C219A7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99B757-88EB-3417-F1D2-07B52C62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The Crown and Garter  1800-1939: a genealogical perspective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890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1D89A-8DDA-668B-2FF6-810B9E96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site in 1815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map&#10;&#10;Description automatically generated">
            <a:extLst>
              <a:ext uri="{FF2B5EF4-FFF2-40B4-BE49-F238E27FC236}">
                <a16:creationId xmlns:a16="http://schemas.microsoft.com/office/drawing/2014/main" id="{BECE512F-6E63-78C3-D13E-8DCFA356A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8" r="2" b="1923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653961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57BB7-7E6E-BBAB-EEFF-A5BD000F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leaseholders in 1815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CD77C5AA-C1DA-8BCB-1BE7-2D3CE71B8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411213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A3E7ED-6554-A21F-E9CD-0A187D39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4038037"/>
            <a:ext cx="5107366" cy="208742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Electoral register for Inkpen, 1832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FA1A3-1FF5-5025-91AA-FAB3BE3EC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59" y="772941"/>
            <a:ext cx="10843065" cy="29549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276123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5BAB83-E95F-3400-A879-C91F95EA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Samuel Watts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047D-8DE0-633E-979F-17FADFFCE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anchor="t">
            <a:normAutofit/>
          </a:bodyPr>
          <a:lstStyle/>
          <a:p>
            <a:r>
              <a:rPr lang="en-GB" sz="15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October 1839, Samuel Watts, beer retailer at Inkpen, appeared before magistrates, charged with ‘selling beer at unseasonable hours’ fined £2/9/6d</a:t>
            </a:r>
          </a:p>
          <a:p>
            <a:r>
              <a:rPr lang="en-GB" sz="1500">
                <a:solidFill>
                  <a:schemeClr val="bg1"/>
                </a:solidFill>
                <a:latin typeface="Arial" panose="020B0604020202020204" pitchFamily="34" charset="0"/>
              </a:rPr>
              <a:t>Two other beer retailers of the same place, Thomas Cully and William Philip Turton, were charged with the same offence</a:t>
            </a:r>
          </a:p>
          <a:p>
            <a:r>
              <a:rPr lang="en-GB" sz="1500">
                <a:solidFill>
                  <a:schemeClr val="bg1"/>
                </a:solidFill>
                <a:latin typeface="Arial" panose="020B0604020202020204" pitchFamily="34" charset="0"/>
              </a:rPr>
              <a:t>In 1841 Samuel is a publican in Kintbury</a:t>
            </a:r>
          </a:p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C8D506B8-54FF-B5E0-59E1-088E4FB3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3339350"/>
            <a:ext cx="10843065" cy="235836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780339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C1C22-27E6-B981-7D3D-CC182002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GB" sz="4000"/>
              <a:t>The Watts family in Great Common, 1841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51B0F87-5C5D-C6C3-E894-B1C088B7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85" y="457200"/>
            <a:ext cx="10714191" cy="345532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E066C7-67D0-B643-AE42-77761D7D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r>
              <a:rPr lang="en-US" sz="2000" dirty="0"/>
              <a:t>Nearby lived Joseph Watts, joiner, 31</a:t>
            </a:r>
          </a:p>
          <a:p>
            <a:r>
              <a:rPr lang="en-US" sz="2000" dirty="0"/>
              <a:t>James Watts, farmer, 63 and Emma, 4</a:t>
            </a:r>
          </a:p>
          <a:p>
            <a:r>
              <a:rPr lang="en-US" sz="2000" dirty="0"/>
              <a:t>Richard Watts, sawyer, 59 with his wife and four children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070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E31A9-A572-5B7E-4797-4DD36F13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GB" sz="4000" dirty="0"/>
              <a:t>Charlotte </a:t>
            </a:r>
            <a:r>
              <a:rPr lang="en-GB" sz="4000" dirty="0" err="1"/>
              <a:t>Radbourn</a:t>
            </a:r>
            <a:r>
              <a:rPr lang="en-GB" sz="4000" dirty="0"/>
              <a:t> or </a:t>
            </a:r>
            <a:r>
              <a:rPr lang="en-GB" sz="4000" dirty="0" err="1"/>
              <a:t>Radbone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2D068-C70E-0866-116C-D2DDE60C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834164"/>
            <a:ext cx="11139778" cy="27013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6EE8D-C3AC-56F2-0D2C-C973E325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Autofit/>
          </a:bodyPr>
          <a:lstStyle/>
          <a:p>
            <a:r>
              <a:rPr lang="en-US" sz="2000" dirty="0" err="1">
                <a:latin typeface="+mj-lt"/>
              </a:rPr>
              <a:t>Baptised</a:t>
            </a:r>
            <a:r>
              <a:rPr lang="en-US" sz="2000" dirty="0">
                <a:latin typeface="+mj-lt"/>
              </a:rPr>
              <a:t> Charlotte Hunt in Broad Hinton, Wiltshire in 1798</a:t>
            </a:r>
          </a:p>
          <a:p>
            <a:r>
              <a:rPr lang="en-US" sz="2000" dirty="0">
                <a:latin typeface="+mj-lt"/>
              </a:rPr>
              <a:t>Married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 John </a:t>
            </a:r>
            <a:r>
              <a:rPr lang="en-GB" sz="2000" dirty="0" err="1">
                <a:effectLst/>
                <a:latin typeface="+mj-lt"/>
                <a:ea typeface="Times New Roman" panose="02020603050405020304" pitchFamily="18" charset="0"/>
              </a:rPr>
              <a:t>Raithbourne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 of </a:t>
            </a:r>
            <a:r>
              <a:rPr lang="en-GB" sz="2000" dirty="0" err="1">
                <a:effectLst/>
                <a:latin typeface="+mj-lt"/>
                <a:ea typeface="Times New Roman" panose="02020603050405020304" pitchFamily="18" charset="0"/>
              </a:rPr>
              <a:t>Shalbourne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 in 1818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21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FD83D-879B-4C3B-5F93-224DA1D9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1830 Swing Riots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BBDCAFE-9ACA-EAFF-9B09-35BCC54EC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15814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47838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6AEC4-610D-CFB7-5079-E8A6FA8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GB" sz="4000" dirty="0"/>
              <a:t>Charlotte </a:t>
            </a:r>
            <a:r>
              <a:rPr lang="en-GB" sz="4000" dirty="0" err="1"/>
              <a:t>Radbourn</a:t>
            </a:r>
            <a:r>
              <a:rPr lang="en-GB" sz="4000" dirty="0"/>
              <a:t> and Henry Honey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12A8BC-51DC-2DB9-5D59-48398213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834164"/>
            <a:ext cx="11139778" cy="27013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1C7B14-DCC6-CA02-3FD7-C833C6B3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pPr marL="180340" indent="-180340"/>
            <a:r>
              <a:rPr lang="en-GB" sz="2000" dirty="0">
                <a:latin typeface="+mj-lt"/>
              </a:rPr>
              <a:t>John </a:t>
            </a:r>
            <a:r>
              <a:rPr lang="en-GB" sz="2000" dirty="0" err="1">
                <a:latin typeface="+mj-lt"/>
              </a:rPr>
              <a:t>Radbourn</a:t>
            </a:r>
            <a:r>
              <a:rPr lang="en-GB" sz="2000" dirty="0">
                <a:latin typeface="+mj-lt"/>
              </a:rPr>
              <a:t> was buried in </a:t>
            </a:r>
            <a:r>
              <a:rPr lang="en-GB" sz="2000" dirty="0" err="1">
                <a:latin typeface="+mj-lt"/>
              </a:rPr>
              <a:t>Inkpen</a:t>
            </a:r>
            <a:r>
              <a:rPr lang="en-GB" sz="2000" dirty="0">
                <a:latin typeface="+mj-lt"/>
              </a:rPr>
              <a:t> in 1836</a:t>
            </a:r>
          </a:p>
          <a:p>
            <a:pPr marL="180340" indent="-180340"/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In 1839 </a:t>
            </a: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</a:rPr>
              <a:t>Charlotte </a:t>
            </a:r>
            <a:r>
              <a:rPr lang="en-GB" sz="2000" b="1" dirty="0" err="1">
                <a:effectLst/>
                <a:latin typeface="+mj-lt"/>
                <a:ea typeface="Times New Roman" panose="02020603050405020304" pitchFamily="18" charset="0"/>
              </a:rPr>
              <a:t>Radbourn</a:t>
            </a:r>
            <a:r>
              <a:rPr lang="en-GB" sz="2000" dirty="0" err="1">
                <a:effectLst/>
                <a:latin typeface="+mj-lt"/>
                <a:ea typeface="Times New Roman" panose="02020603050405020304" pitchFamily="18" charset="0"/>
              </a:rPr>
              <a:t>’s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 son Henry was baptised: no father’s name is given.</a:t>
            </a:r>
          </a:p>
          <a:p>
            <a:pPr marL="180340" indent="-180340"/>
            <a:r>
              <a:rPr lang="en-GB" sz="2000" dirty="0">
                <a:latin typeface="+mj-lt"/>
                <a:ea typeface="Times New Roman" panose="02020603050405020304" pitchFamily="18" charset="0"/>
              </a:rPr>
              <a:t>Was Henry Honey more than a lodger?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80340" indent="-180340"/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80340" indent="-180340"/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123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659CE-C6DF-9476-8047-489CC109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Site of the Crown and Garter in 1842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B3A58-9ACB-1696-0D75-065FF1A1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459" y="467208"/>
            <a:ext cx="630168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4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BA482B-BC43-30CD-9CC7-68AD0717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519" y="457200"/>
            <a:ext cx="9108962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4476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60C84-BA5E-8EB3-E284-DDFA25CD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012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E7559-7FF9-D26E-19AC-CE47EF97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GB" sz="4000" dirty="0"/>
              <a:t>Charlotte </a:t>
            </a:r>
            <a:r>
              <a:rPr lang="en-GB" sz="4000" dirty="0" err="1"/>
              <a:t>Radbourn</a:t>
            </a:r>
            <a:r>
              <a:rPr lang="en-GB" sz="4000" dirty="0"/>
              <a:t> and Henry Honey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E44ED-08B2-DDE5-EAF6-060ABE2EE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056960"/>
            <a:ext cx="11139778" cy="22558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0D8F-F381-460A-8C06-4A32708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1851 Henry and Charlotte are listed as husband and wife, now living between the Olive Branch, which was occupied by James Finch, and Great Common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Henry Honey is listed as a beer retailer in 1847 and 1854, but we cannot be certain which pub he held the licence for during those years</a:t>
            </a:r>
            <a:r>
              <a:rPr lang="en-GB" sz="800" dirty="0">
                <a:effectLst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174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6ABF5-63EE-52FA-9B53-7B48BAE9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Deaths of Charlotte and Henry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2330-1CF7-D6B2-19C3-90BE3684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Charlotte Radbourne was buried in Inkpen on 12 February 1869, aged 74.</a:t>
            </a:r>
          </a:p>
          <a:p>
            <a:r>
              <a:rPr lang="en-GB" sz="2200">
                <a:latin typeface="Arial" panose="020B0604020202020204" pitchFamily="34" charset="0"/>
              </a:rPr>
              <a:t>Henry Honey died at the Blue Boar Inn in Wantage and was buried in Inkpen on 5 May 1869</a:t>
            </a:r>
            <a:endParaRPr lang="en-GB" sz="2200"/>
          </a:p>
        </p:txBody>
      </p:sp>
      <p:pic>
        <p:nvPicPr>
          <p:cNvPr id="5" name="Picture 4" descr="A building with a brick structure&#10;&#10;Description automatically generated with medium confidence">
            <a:extLst>
              <a:ext uri="{FF2B5EF4-FFF2-40B4-BE49-F238E27FC236}">
                <a16:creationId xmlns:a16="http://schemas.microsoft.com/office/drawing/2014/main" id="{3A2B628F-7394-C88C-4DB9-AB6A39B29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115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118631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694D64-0F51-FE30-1234-3A841D139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4" r="34657" b="1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4630F9-F4EC-FB1A-872F-7796CCD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Benjamin Finch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A3F7B1-2B08-7F8A-9E64-17727AD0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Born in Newbury c.1838.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1861 census: grocer and beer seller in Great Common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</a:rPr>
              <a:t>1871 census: tea dealer in Plympton, Devon.</a:t>
            </a:r>
          </a:p>
        </p:txBody>
      </p:sp>
    </p:spTree>
    <p:extLst>
      <p:ext uri="{BB962C8B-B14F-4D97-AF65-F5344CB8AC3E}">
        <p14:creationId xmlns:p14="http://schemas.microsoft.com/office/powerpoint/2010/main" val="321003752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DA202F-6251-F582-1F92-FBE64CE8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Isaac Westall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1B411-DCB7-3FCF-26BD-C344492F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1220312"/>
            <a:ext cx="10843065" cy="206018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27D7-9839-5E46-1BC6-98C05381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3726877"/>
            <a:ext cx="5549111" cy="2630543"/>
          </a:xfrm>
          <a:noFill/>
        </p:spPr>
        <p:txBody>
          <a:bodyPr anchor="t">
            <a:normAutofit lnSpcReduction="10000"/>
          </a:bodyPr>
          <a:lstStyle/>
          <a:p>
            <a:pPr marL="180340" indent="-180340"/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Born c.1817, he worked as a blacksmith in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Chisbury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180340" indent="-180340"/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listed as a beer retailer in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1864. </a:t>
            </a:r>
          </a:p>
          <a:p>
            <a:pPr marL="180340" indent="-180340"/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advertisement in 1866 announced an auction of all his property under a ‘distress for rent’. </a:t>
            </a:r>
          </a:p>
          <a:p>
            <a:pPr marL="180340" indent="-180340"/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1869 directory, </a:t>
            </a:r>
            <a:r>
              <a:rPr lang="en-GB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Mrs Mary </a:t>
            </a:r>
            <a:r>
              <a:rPr lang="en-GB" sz="15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Westall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listed as a beer retailer in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180340" indent="-180340"/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the death certificate of Isaac’s wife Sarah, her occupation was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beerhouse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keeper and place of death was </a:t>
            </a: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but no mention is made of Isaac.</a:t>
            </a:r>
            <a:r>
              <a:rPr lang="en-GB" sz="1500" dirty="0">
                <a:solidFill>
                  <a:schemeClr val="bg1"/>
                </a:solidFill>
                <a:effectLst/>
              </a:rPr>
              <a:t> </a:t>
            </a:r>
          </a:p>
          <a:p>
            <a:pPr marL="180340" indent="-180340"/>
            <a:endParaRPr lang="en-GB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/>
            <a:endParaRPr lang="en-GB" sz="1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/>
            <a:endParaRPr lang="en-GB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7775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A9E03C30-2970-697B-E35D-EAEB1BB84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97" r="904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52CE2-9DA7-1C4D-93FE-DA74BE2A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1871 census</a:t>
            </a:r>
          </a:p>
        </p:txBody>
      </p:sp>
    </p:spTree>
    <p:extLst>
      <p:ext uri="{BB962C8B-B14F-4D97-AF65-F5344CB8AC3E}">
        <p14:creationId xmlns:p14="http://schemas.microsoft.com/office/powerpoint/2010/main" val="69215054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167189-7135-0006-9212-7D829AFE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William Baker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6DE7BF-CD4E-6F37-3C32-0563736D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57" y="617779"/>
            <a:ext cx="9603669" cy="326524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7B3ED1-FB3B-F672-67AC-A38A3BDF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04" y="4018143"/>
            <a:ext cx="5549111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Baptised</a:t>
            </a:r>
            <a:r>
              <a:rPr lang="en-US" sz="1800" dirty="0">
                <a:solidFill>
                  <a:schemeClr val="bg1"/>
                </a:solidFill>
              </a:rPr>
              <a:t> in 1819 at </a:t>
            </a:r>
            <a:r>
              <a:rPr lang="en-US" sz="1800" dirty="0" err="1">
                <a:solidFill>
                  <a:schemeClr val="bg1"/>
                </a:solidFill>
              </a:rPr>
              <a:t>Inkpen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</a:rPr>
              <a:t>1841 census: under carter at </a:t>
            </a:r>
            <a:r>
              <a:rPr lang="en-US" sz="1800" dirty="0" err="1">
                <a:solidFill>
                  <a:schemeClr val="bg1"/>
                </a:solidFill>
              </a:rPr>
              <a:t>Inkpen</a:t>
            </a:r>
            <a:r>
              <a:rPr lang="en-US" sz="1800" dirty="0">
                <a:solidFill>
                  <a:schemeClr val="bg1"/>
                </a:solidFill>
              </a:rPr>
              <a:t> Farm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Married at </a:t>
            </a:r>
            <a:r>
              <a:rPr lang="en-US" sz="1800" dirty="0" err="1">
                <a:solidFill>
                  <a:schemeClr val="bg1"/>
                </a:solidFill>
              </a:rPr>
              <a:t>Kintbury</a:t>
            </a:r>
            <a:r>
              <a:rPr lang="en-US" sz="1800" dirty="0">
                <a:solidFill>
                  <a:schemeClr val="bg1"/>
                </a:solidFill>
              </a:rPr>
              <a:t> 1842.</a:t>
            </a:r>
          </a:p>
          <a:p>
            <a:r>
              <a:rPr lang="en-US" sz="1800" dirty="0">
                <a:solidFill>
                  <a:schemeClr val="bg1"/>
                </a:solidFill>
              </a:rPr>
              <a:t>1851 census Ag lab in Great Common; 1861 carrier.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5536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6CDD-685E-1AAE-5962-3EB909F4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Crown and Garter named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AD280E-F07B-009D-77D9-ECD0D1CB6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73875"/>
            <a:ext cx="10515600" cy="2854837"/>
          </a:xfrm>
        </p:spPr>
      </p:pic>
    </p:spTree>
    <p:extLst>
      <p:ext uri="{BB962C8B-B14F-4D97-AF65-F5344CB8AC3E}">
        <p14:creationId xmlns:p14="http://schemas.microsoft.com/office/powerpoint/2010/main" val="53795701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C694-656D-AA18-F05B-71E8A8A0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George Howard Brand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B1FB84-B2BE-7BD7-3307-6633EA44D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2577306"/>
            <a:ext cx="9201150" cy="2847975"/>
          </a:xfrm>
        </p:spPr>
      </p:pic>
    </p:spTree>
    <p:extLst>
      <p:ext uri="{BB962C8B-B14F-4D97-AF65-F5344CB8AC3E}">
        <p14:creationId xmlns:p14="http://schemas.microsoft.com/office/powerpoint/2010/main" val="392868806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803747-1044-25B3-04BD-FCBDB573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Charles John Rogers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6C600D-65F0-CE09-3938-2412B576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anchor="t">
            <a:normAutofit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Longest-serving landlord of the Crown &amp; Garter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Born in Tisbury, Wiltshire 1850.</a:t>
            </a:r>
          </a:p>
          <a:p>
            <a:r>
              <a:rPr lang="en-US" sz="1800" dirty="0">
                <a:solidFill>
                  <a:schemeClr val="bg1"/>
                </a:solidFill>
              </a:rPr>
              <a:t>A bricklayer, he moved to </a:t>
            </a:r>
            <a:r>
              <a:rPr lang="en-US" sz="1800" dirty="0" err="1">
                <a:solidFill>
                  <a:schemeClr val="bg1"/>
                </a:solidFill>
              </a:rPr>
              <a:t>Inkpen</a:t>
            </a:r>
            <a:r>
              <a:rPr lang="en-US" sz="1800" dirty="0">
                <a:solidFill>
                  <a:schemeClr val="bg1"/>
                </a:solidFill>
              </a:rPr>
              <a:t> c.1881-1882.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Licence</a:t>
            </a:r>
            <a:r>
              <a:rPr lang="en-US" sz="1800" dirty="0">
                <a:solidFill>
                  <a:schemeClr val="bg1"/>
                </a:solidFill>
              </a:rPr>
              <a:t> transferred to him in 1886.</a:t>
            </a:r>
          </a:p>
          <a:p>
            <a:r>
              <a:rPr lang="en-US" sz="1800" dirty="0">
                <a:solidFill>
                  <a:schemeClr val="bg1"/>
                </a:solidFill>
              </a:rPr>
              <a:t>1911 census: farmer in Ashford Hill.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Buried in </a:t>
            </a:r>
            <a:r>
              <a:rPr lang="en-US" sz="1800" dirty="0" err="1">
                <a:solidFill>
                  <a:schemeClr val="bg1"/>
                </a:solidFill>
              </a:rPr>
              <a:t>Inkpen</a:t>
            </a:r>
            <a:r>
              <a:rPr lang="en-US" sz="1800" dirty="0">
                <a:solidFill>
                  <a:schemeClr val="bg1"/>
                </a:solidFill>
              </a:rPr>
              <a:t> 1925.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29D61-CC71-4FE6-71D7-2002FD61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8" y="2885910"/>
            <a:ext cx="10794207" cy="326524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38180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6F8C6F-9879-030E-FCE3-627C9C57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Edward William Rogers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416D55-5215-339B-1203-0CA1637A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6" y="630936"/>
            <a:ext cx="5064191" cy="2096769"/>
          </a:xfrm>
          <a:noFill/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Eldest son of Charles John Rogers.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Born in Devizes, 1878.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Took over the pub in 1911.</a:t>
            </a:r>
          </a:p>
          <a:p>
            <a:r>
              <a:rPr lang="en-US" sz="1800" dirty="0">
                <a:solidFill>
                  <a:schemeClr val="bg1"/>
                </a:solidFill>
              </a:rPr>
              <a:t>Landlord until 1924; also dairy farmer.</a:t>
            </a:r>
          </a:p>
          <a:p>
            <a:r>
              <a:rPr lang="en-US" sz="1800" dirty="0">
                <a:solidFill>
                  <a:schemeClr val="bg1"/>
                </a:solidFill>
              </a:rPr>
              <a:t>1925 farmer at </a:t>
            </a:r>
            <a:r>
              <a:rPr lang="en-US" sz="1800" dirty="0" err="1">
                <a:solidFill>
                  <a:schemeClr val="bg1"/>
                </a:solidFill>
              </a:rPr>
              <a:t>Stockcross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BAB42-2C88-E5A9-A505-9119213A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3664643"/>
            <a:ext cx="10843065" cy="170778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20230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66867-3D85-4AFF-C55B-B2F88ED3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Kelly’s Trade Directory, 1887</a:t>
            </a:r>
          </a:p>
        </p:txBody>
      </p:sp>
      <p:pic>
        <p:nvPicPr>
          <p:cNvPr id="4" name="Content Placeholder 3" descr="A black and white text&#10;&#10;Description automatically generated">
            <a:extLst>
              <a:ext uri="{FF2B5EF4-FFF2-40B4-BE49-F238E27FC236}">
                <a16:creationId xmlns:a16="http://schemas.microsoft.com/office/drawing/2014/main" id="{CD33C9AF-F490-8940-4E19-89F03B8D3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57" t="-890"/>
          <a:stretch/>
        </p:blipFill>
        <p:spPr>
          <a:xfrm>
            <a:off x="1259846" y="1675227"/>
            <a:ext cx="967230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741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3303-675E-758B-CA0A-431BD10E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Walter Lawrence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ECB2B0-C6D0-D734-ED52-3CB870C1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19"/>
            <a:ext cx="6894576" cy="247943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Born in </a:t>
            </a:r>
            <a:r>
              <a:rPr lang="en-US" sz="1800" dirty="0" err="1"/>
              <a:t>Kintbury</a:t>
            </a:r>
            <a:r>
              <a:rPr lang="en-US" sz="1800" dirty="0"/>
              <a:t> in 1888.</a:t>
            </a:r>
          </a:p>
          <a:p>
            <a:r>
              <a:rPr lang="en-US" sz="1800" dirty="0"/>
              <a:t>1911 census: coachman in West </a:t>
            </a:r>
            <a:r>
              <a:rPr lang="en-US" sz="1800" dirty="0" err="1"/>
              <a:t>Woodhay</a:t>
            </a:r>
            <a:r>
              <a:rPr lang="en-US" sz="1800" dirty="0"/>
              <a:t>.</a:t>
            </a:r>
          </a:p>
          <a:p>
            <a:r>
              <a:rPr lang="en-US" sz="1800" dirty="0"/>
              <a:t>1921 census: stud groom in </a:t>
            </a:r>
            <a:r>
              <a:rPr lang="en-US" sz="1800" dirty="0" err="1"/>
              <a:t>Adstock</a:t>
            </a:r>
            <a:r>
              <a:rPr lang="en-US" sz="1800" dirty="0"/>
              <a:t>, Buckinghamshire.</a:t>
            </a:r>
          </a:p>
          <a:p>
            <a:r>
              <a:rPr lang="en-US" sz="1800" dirty="0"/>
              <a:t>1925-1931: Crown and Garter.</a:t>
            </a:r>
          </a:p>
          <a:p>
            <a:r>
              <a:rPr lang="en-US" sz="1800" dirty="0"/>
              <a:t>1939 register: Chauffeur in </a:t>
            </a:r>
            <a:r>
              <a:rPr lang="en-US" sz="1800" dirty="0" err="1"/>
              <a:t>Kintbury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F2CC6-7D98-B401-A3EE-F731C59E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178819"/>
            <a:ext cx="10917936" cy="21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123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99A4-0B3C-5A0C-C332-E343E0D0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22610"/>
            <a:ext cx="4229100" cy="2255461"/>
          </a:xfrm>
        </p:spPr>
        <p:txBody>
          <a:bodyPr anchor="t">
            <a:normAutofit/>
          </a:bodyPr>
          <a:lstStyle/>
          <a:p>
            <a:r>
              <a:rPr lang="en-GB" sz="3200" dirty="0"/>
              <a:t>Joseph Kemp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FAE1B-81A2-A76D-9128-603A38C8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"/>
          <a:stretch/>
        </p:blipFill>
        <p:spPr>
          <a:xfrm>
            <a:off x="866422" y="-1"/>
            <a:ext cx="10459156" cy="351799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422" y="3517997"/>
            <a:ext cx="1045915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DD0851-3F5D-FFC6-1E10-47241C1B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/>
          </a:bodyPr>
          <a:lstStyle/>
          <a:p>
            <a:r>
              <a:rPr lang="en-US" sz="2000" dirty="0"/>
              <a:t>Born in </a:t>
            </a:r>
            <a:r>
              <a:rPr lang="en-US" sz="2000" dirty="0" err="1"/>
              <a:t>Inkpen</a:t>
            </a:r>
            <a:r>
              <a:rPr lang="en-US" sz="2000" dirty="0"/>
              <a:t> in 1876.</a:t>
            </a:r>
          </a:p>
          <a:p>
            <a:r>
              <a:rPr lang="en-US" sz="2000" dirty="0"/>
              <a:t>1901 census: stableman at Welford.</a:t>
            </a:r>
          </a:p>
          <a:p>
            <a:r>
              <a:rPr lang="en-US" sz="2000" dirty="0"/>
              <a:t>1911-1921: groom in Rutland.</a:t>
            </a:r>
          </a:p>
          <a:p>
            <a:r>
              <a:rPr lang="en-US" sz="2000" dirty="0"/>
              <a:t>Died in 1956, three years after leaving the pub.</a:t>
            </a:r>
          </a:p>
        </p:txBody>
      </p:sp>
    </p:spTree>
    <p:extLst>
      <p:ext uri="{BB962C8B-B14F-4D97-AF65-F5344CB8AC3E}">
        <p14:creationId xmlns:p14="http://schemas.microsoft.com/office/powerpoint/2010/main" val="4231081418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table of names and names&#10;&#10;Description automatically generated">
            <a:extLst>
              <a:ext uri="{FF2B5EF4-FFF2-40B4-BE49-F238E27FC236}">
                <a16:creationId xmlns:a16="http://schemas.microsoft.com/office/drawing/2014/main" id="{AD2CD1FF-BC58-6A08-5BDD-3DCF2F91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84" b="11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AC97F-2F09-E999-4FE2-BE3ACB8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Landlords of all Inkpen pubs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871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ECB2-49A5-3636-8D54-21AB8CE5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7A8F-C0CE-63EA-0AC4-E835974A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Images reproduced by kind permission of Royal Berkshire Archives:</a:t>
            </a:r>
          </a:p>
          <a:p>
            <a:r>
              <a:rPr lang="en-GB" sz="2400" dirty="0"/>
              <a:t>Nos. 7, 8, 10, 11, 18, 19.</a:t>
            </a:r>
          </a:p>
          <a:p>
            <a:r>
              <a:rPr lang="en-GB" sz="2400" dirty="0"/>
              <a:t>Images reproduced with permission under creative commons licence:</a:t>
            </a:r>
          </a:p>
          <a:p>
            <a:r>
              <a:rPr lang="en-GB" sz="2400" dirty="0"/>
              <a:t>Nos. 2 &amp; 24 (OS maps)</a:t>
            </a:r>
          </a:p>
          <a:p>
            <a:r>
              <a:rPr lang="en-GB" sz="2400" dirty="0"/>
              <a:t>No. 3 (University of Leicester – Kelly’s Directory 1887)</a:t>
            </a:r>
          </a:p>
          <a:p>
            <a:r>
              <a:rPr lang="en-GB" sz="2400" dirty="0"/>
              <a:t>All others Ancestry.com</a:t>
            </a:r>
          </a:p>
          <a:p>
            <a:r>
              <a:rPr lang="en-GB" sz="2400" dirty="0"/>
              <a:t>Nos. 1 &amp; 5 Patricia Coveney Sears</a:t>
            </a:r>
          </a:p>
          <a:p>
            <a:r>
              <a:rPr lang="en-GB" sz="2400" dirty="0"/>
              <a:t>No. 21 Christopher Sears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687675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1F5AF048-3B74-9526-A8C8-C9C94E41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49" y="643467"/>
            <a:ext cx="77917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798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0E209-B06E-9564-6857-2AEA55D1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1891 census, Great Common</a:t>
            </a:r>
          </a:p>
        </p:txBody>
      </p:sp>
      <p:pic>
        <p:nvPicPr>
          <p:cNvPr id="4" name="Content Placeholder 3" descr="A close-up of a register&#10;&#10;Description automatically generated">
            <a:extLst>
              <a:ext uri="{FF2B5EF4-FFF2-40B4-BE49-F238E27FC236}">
                <a16:creationId xmlns:a16="http://schemas.microsoft.com/office/drawing/2014/main" id="{2F194005-0055-ECEB-4BA4-204D57A7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64"/>
          <a:stretch/>
        </p:blipFill>
        <p:spPr>
          <a:xfrm>
            <a:off x="643467" y="2085901"/>
            <a:ext cx="10905066" cy="35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584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04AE3-EBA1-9F38-7ABF-F9967B5E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When was it built?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rick building with a lawn and a tree&#10;&#10;Description automatically generated">
            <a:extLst>
              <a:ext uri="{FF2B5EF4-FFF2-40B4-BE49-F238E27FC236}">
                <a16:creationId xmlns:a16="http://schemas.microsoft.com/office/drawing/2014/main" id="{C9C07268-5F60-3896-EADC-508D91F1B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32436839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BA4D0C-0F56-4540-FE6A-2FF75369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site of the Crown and Garter today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A6DBEF-BFB5-15B3-6920-240099B6B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1361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62357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E1E8C-C690-5731-BAD3-005F6A62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site of the Crown and Garter in 1775</a:t>
            </a: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154D27-F47F-B5C0-AA78-674717FC5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999"/>
          <a:stretch/>
        </p:blipFill>
        <p:spPr>
          <a:xfrm>
            <a:off x="1406769" y="1364567"/>
            <a:ext cx="6316393" cy="4239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082099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09B2-64B7-E833-6E99-52A265E0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The leaseholders of plots 35, 36 and 37 in 1775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BA909-B1B5-45A6-9C74-654857CFE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62" y="3271975"/>
            <a:ext cx="10277918" cy="1325563"/>
          </a:xfrm>
        </p:spPr>
      </p:pic>
    </p:spTree>
    <p:extLst>
      <p:ext uri="{BB962C8B-B14F-4D97-AF65-F5344CB8AC3E}">
        <p14:creationId xmlns:p14="http://schemas.microsoft.com/office/powerpoint/2010/main" val="2391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1F17-A92F-F219-91C0-3E36C2C4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Formerly known as The King’s Head?</a:t>
            </a:r>
          </a:p>
        </p:txBody>
      </p:sp>
      <p:pic>
        <p:nvPicPr>
          <p:cNvPr id="5" name="Picture 4" descr="A close up of a letter&#10;&#10;Description automatically generated">
            <a:extLst>
              <a:ext uri="{FF2B5EF4-FFF2-40B4-BE49-F238E27FC236}">
                <a16:creationId xmlns:a16="http://schemas.microsoft.com/office/drawing/2014/main" id="{0117622F-F848-1855-A1B2-094B6487A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8" r="213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E465-FD0A-8D99-50AD-E077839F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1796 the sale of a dwelling house and outbuildings ‘known by the name of the King’s Head Inn, in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 was advertised, with adjoining arable and pastureland. The tenant was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Cannon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land tax record of 1798 lists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 Mundy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the proprietor of the King’s Head,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Inkpen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353272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839</Words>
  <Application>Microsoft Office PowerPoint</Application>
  <PresentationFormat>Widescreen</PresentationFormat>
  <Paragraphs>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The Crown and Garter  1800-1939: a genealogical perspective</vt:lpstr>
      <vt:lpstr>PowerPoint Presentation</vt:lpstr>
      <vt:lpstr>Kelly’s Trade Directory, 1887</vt:lpstr>
      <vt:lpstr>1891 census, Great Common</vt:lpstr>
      <vt:lpstr>When was it built?</vt:lpstr>
      <vt:lpstr>The site of the Crown and Garter today</vt:lpstr>
      <vt:lpstr>The site of the Crown and Garter in 1775</vt:lpstr>
      <vt:lpstr>The leaseholders of plots 35, 36 and 37 in 1775</vt:lpstr>
      <vt:lpstr>Formerly known as The King’s Head?</vt:lpstr>
      <vt:lpstr>The site in 1815</vt:lpstr>
      <vt:lpstr>The leaseholders in 1815 </vt:lpstr>
      <vt:lpstr>Electoral register for Inkpen, 1832</vt:lpstr>
      <vt:lpstr>Samuel Watts</vt:lpstr>
      <vt:lpstr>The Watts family in Great Common, 1841</vt:lpstr>
      <vt:lpstr>Charlotte Radbourn or Radbone</vt:lpstr>
      <vt:lpstr>1830 Swing Riots</vt:lpstr>
      <vt:lpstr>Charlotte Radbourn and Henry Honey</vt:lpstr>
      <vt:lpstr>Site of the Crown and Garter in 1842</vt:lpstr>
      <vt:lpstr>PowerPoint Presentation</vt:lpstr>
      <vt:lpstr>Charlotte Radbourn and Henry Honey</vt:lpstr>
      <vt:lpstr>Deaths of Charlotte and Henry</vt:lpstr>
      <vt:lpstr>Benjamin Finch</vt:lpstr>
      <vt:lpstr>Isaac Westall</vt:lpstr>
      <vt:lpstr>1871 census</vt:lpstr>
      <vt:lpstr>William Baker</vt:lpstr>
      <vt:lpstr>Crown and Garter named</vt:lpstr>
      <vt:lpstr>George Howard Brand</vt:lpstr>
      <vt:lpstr>Charles John Rogers</vt:lpstr>
      <vt:lpstr>Edward William Rogers</vt:lpstr>
      <vt:lpstr>Walter Lawrence</vt:lpstr>
      <vt:lpstr>Joseph Kemp</vt:lpstr>
      <vt:lpstr>Landlords of all Inkpen pubs</vt:lpstr>
      <vt:lpstr>Images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Crown and Garter, 1800-1939</dc:title>
  <dc:creator>Patricia</dc:creator>
  <cp:lastModifiedBy>Patricia</cp:lastModifiedBy>
  <cp:revision>17</cp:revision>
  <dcterms:created xsi:type="dcterms:W3CDTF">2024-04-17T16:33:54Z</dcterms:created>
  <dcterms:modified xsi:type="dcterms:W3CDTF">2024-04-18T15:42:01Z</dcterms:modified>
</cp:coreProperties>
</file>