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0" r:id="rId5"/>
    <p:sldId id="262" r:id="rId6"/>
    <p:sldId id="261" r:id="rId7"/>
    <p:sldId id="263" r:id="rId8"/>
    <p:sldId id="264" r:id="rId9"/>
    <p:sldId id="267" r:id="rId10"/>
    <p:sldId id="266" r:id="rId11"/>
    <p:sldId id="268" r:id="rId12"/>
    <p:sldId id="265" r:id="rId13"/>
    <p:sldId id="270" r:id="rId14"/>
    <p:sldId id="269" r:id="rId15"/>
    <p:sldId id="273" r:id="rId16"/>
    <p:sldId id="272"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9" d="100"/>
          <a:sy n="89" d="100"/>
        </p:scale>
        <p:origin x="114"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43EDD-2492-ED20-A55F-95EA387894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ABB897-552B-A709-DE8C-42DB3EFE08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FAE1F4-A19A-BDD8-265E-76A8921C3889}"/>
              </a:ext>
            </a:extLst>
          </p:cNvPr>
          <p:cNvSpPr>
            <a:spLocks noGrp="1"/>
          </p:cNvSpPr>
          <p:nvPr>
            <p:ph type="dt" sz="half" idx="10"/>
          </p:nvPr>
        </p:nvSpPr>
        <p:spPr/>
        <p:txBody>
          <a:bodyPr/>
          <a:lstStyle/>
          <a:p>
            <a:fld id="{A0F0EE87-0E59-45A4-AF38-8600115235BD}" type="datetimeFigureOut">
              <a:rPr lang="en-GB" smtClean="0"/>
              <a:t>17/04/2024</a:t>
            </a:fld>
            <a:endParaRPr lang="en-GB"/>
          </a:p>
        </p:txBody>
      </p:sp>
      <p:sp>
        <p:nvSpPr>
          <p:cNvPr id="5" name="Footer Placeholder 4">
            <a:extLst>
              <a:ext uri="{FF2B5EF4-FFF2-40B4-BE49-F238E27FC236}">
                <a16:creationId xmlns:a16="http://schemas.microsoft.com/office/drawing/2014/main" id="{6F018A30-8948-8680-DB38-F209D3CF83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247EBE-3B61-E471-FAFC-52A58802651E}"/>
              </a:ext>
            </a:extLst>
          </p:cNvPr>
          <p:cNvSpPr>
            <a:spLocks noGrp="1"/>
          </p:cNvSpPr>
          <p:nvPr>
            <p:ph type="sldNum" sz="quarter" idx="12"/>
          </p:nvPr>
        </p:nvSpPr>
        <p:spPr/>
        <p:txBody>
          <a:bodyPr/>
          <a:lstStyle/>
          <a:p>
            <a:fld id="{0E5F084F-EC95-4B38-AE70-CBA6A1415DF4}" type="slidenum">
              <a:rPr lang="en-GB" smtClean="0"/>
              <a:t>‹#›</a:t>
            </a:fld>
            <a:endParaRPr lang="en-GB"/>
          </a:p>
        </p:txBody>
      </p:sp>
    </p:spTree>
    <p:extLst>
      <p:ext uri="{BB962C8B-B14F-4D97-AF65-F5344CB8AC3E}">
        <p14:creationId xmlns:p14="http://schemas.microsoft.com/office/powerpoint/2010/main" val="3611029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67BDE-91C7-D01F-F656-A858A151362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EC3468B-0593-ECA8-51B3-085F7CB36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1FB7BA-7064-4C6B-3ACA-D48F378166DF}"/>
              </a:ext>
            </a:extLst>
          </p:cNvPr>
          <p:cNvSpPr>
            <a:spLocks noGrp="1"/>
          </p:cNvSpPr>
          <p:nvPr>
            <p:ph type="dt" sz="half" idx="10"/>
          </p:nvPr>
        </p:nvSpPr>
        <p:spPr/>
        <p:txBody>
          <a:bodyPr/>
          <a:lstStyle/>
          <a:p>
            <a:fld id="{A0F0EE87-0E59-45A4-AF38-8600115235BD}" type="datetimeFigureOut">
              <a:rPr lang="en-GB" smtClean="0"/>
              <a:t>17/04/2024</a:t>
            </a:fld>
            <a:endParaRPr lang="en-GB"/>
          </a:p>
        </p:txBody>
      </p:sp>
      <p:sp>
        <p:nvSpPr>
          <p:cNvPr id="5" name="Footer Placeholder 4">
            <a:extLst>
              <a:ext uri="{FF2B5EF4-FFF2-40B4-BE49-F238E27FC236}">
                <a16:creationId xmlns:a16="http://schemas.microsoft.com/office/drawing/2014/main" id="{8631E45C-64B5-2AD9-0A67-340BFBB834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D163F5-2DEF-0529-CE16-76A6AC5AB397}"/>
              </a:ext>
            </a:extLst>
          </p:cNvPr>
          <p:cNvSpPr>
            <a:spLocks noGrp="1"/>
          </p:cNvSpPr>
          <p:nvPr>
            <p:ph type="sldNum" sz="quarter" idx="12"/>
          </p:nvPr>
        </p:nvSpPr>
        <p:spPr/>
        <p:txBody>
          <a:bodyPr/>
          <a:lstStyle/>
          <a:p>
            <a:fld id="{0E5F084F-EC95-4B38-AE70-CBA6A1415DF4}" type="slidenum">
              <a:rPr lang="en-GB" smtClean="0"/>
              <a:t>‹#›</a:t>
            </a:fld>
            <a:endParaRPr lang="en-GB"/>
          </a:p>
        </p:txBody>
      </p:sp>
    </p:spTree>
    <p:extLst>
      <p:ext uri="{BB962C8B-B14F-4D97-AF65-F5344CB8AC3E}">
        <p14:creationId xmlns:p14="http://schemas.microsoft.com/office/powerpoint/2010/main" val="416638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491A0-8363-C789-AD3D-FEC38B73DF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77BB94-F42F-2AD1-15C8-8F0941A55F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A82D33-DC3C-2544-6367-2A9BE6388148}"/>
              </a:ext>
            </a:extLst>
          </p:cNvPr>
          <p:cNvSpPr>
            <a:spLocks noGrp="1"/>
          </p:cNvSpPr>
          <p:nvPr>
            <p:ph type="dt" sz="half" idx="10"/>
          </p:nvPr>
        </p:nvSpPr>
        <p:spPr/>
        <p:txBody>
          <a:bodyPr/>
          <a:lstStyle/>
          <a:p>
            <a:fld id="{A0F0EE87-0E59-45A4-AF38-8600115235BD}" type="datetimeFigureOut">
              <a:rPr lang="en-GB" smtClean="0"/>
              <a:t>17/04/2024</a:t>
            </a:fld>
            <a:endParaRPr lang="en-GB"/>
          </a:p>
        </p:txBody>
      </p:sp>
      <p:sp>
        <p:nvSpPr>
          <p:cNvPr id="5" name="Footer Placeholder 4">
            <a:extLst>
              <a:ext uri="{FF2B5EF4-FFF2-40B4-BE49-F238E27FC236}">
                <a16:creationId xmlns:a16="http://schemas.microsoft.com/office/drawing/2014/main" id="{4234AF11-2D79-8A41-1B4A-E42D87778C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D52A16-C189-2651-F965-5D20EE999AAA}"/>
              </a:ext>
            </a:extLst>
          </p:cNvPr>
          <p:cNvSpPr>
            <a:spLocks noGrp="1"/>
          </p:cNvSpPr>
          <p:nvPr>
            <p:ph type="sldNum" sz="quarter" idx="12"/>
          </p:nvPr>
        </p:nvSpPr>
        <p:spPr/>
        <p:txBody>
          <a:bodyPr/>
          <a:lstStyle/>
          <a:p>
            <a:fld id="{0E5F084F-EC95-4B38-AE70-CBA6A1415DF4}" type="slidenum">
              <a:rPr lang="en-GB" smtClean="0"/>
              <a:t>‹#›</a:t>
            </a:fld>
            <a:endParaRPr lang="en-GB"/>
          </a:p>
        </p:txBody>
      </p:sp>
    </p:spTree>
    <p:extLst>
      <p:ext uri="{BB962C8B-B14F-4D97-AF65-F5344CB8AC3E}">
        <p14:creationId xmlns:p14="http://schemas.microsoft.com/office/powerpoint/2010/main" val="3381797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B29FC-DA64-DC2A-E41F-E3A2B76CEE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897F3A-BB4E-AB08-639D-9DA21E2466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5E85B0-3DAB-9EEE-A8E8-F96BAEEC8B78}"/>
              </a:ext>
            </a:extLst>
          </p:cNvPr>
          <p:cNvSpPr>
            <a:spLocks noGrp="1"/>
          </p:cNvSpPr>
          <p:nvPr>
            <p:ph type="dt" sz="half" idx="10"/>
          </p:nvPr>
        </p:nvSpPr>
        <p:spPr/>
        <p:txBody>
          <a:bodyPr/>
          <a:lstStyle/>
          <a:p>
            <a:fld id="{A0F0EE87-0E59-45A4-AF38-8600115235BD}" type="datetimeFigureOut">
              <a:rPr lang="en-GB" smtClean="0"/>
              <a:t>17/04/2024</a:t>
            </a:fld>
            <a:endParaRPr lang="en-GB"/>
          </a:p>
        </p:txBody>
      </p:sp>
      <p:sp>
        <p:nvSpPr>
          <p:cNvPr id="5" name="Footer Placeholder 4">
            <a:extLst>
              <a:ext uri="{FF2B5EF4-FFF2-40B4-BE49-F238E27FC236}">
                <a16:creationId xmlns:a16="http://schemas.microsoft.com/office/drawing/2014/main" id="{8EBEE3C0-2B64-A645-7098-9CC4E356D8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D8CEDC-0D42-D6A0-B540-2E06CADEF578}"/>
              </a:ext>
            </a:extLst>
          </p:cNvPr>
          <p:cNvSpPr>
            <a:spLocks noGrp="1"/>
          </p:cNvSpPr>
          <p:nvPr>
            <p:ph type="sldNum" sz="quarter" idx="12"/>
          </p:nvPr>
        </p:nvSpPr>
        <p:spPr/>
        <p:txBody>
          <a:bodyPr/>
          <a:lstStyle/>
          <a:p>
            <a:fld id="{0E5F084F-EC95-4B38-AE70-CBA6A1415DF4}" type="slidenum">
              <a:rPr lang="en-GB" smtClean="0"/>
              <a:t>‹#›</a:t>
            </a:fld>
            <a:endParaRPr lang="en-GB"/>
          </a:p>
        </p:txBody>
      </p:sp>
    </p:spTree>
    <p:extLst>
      <p:ext uri="{BB962C8B-B14F-4D97-AF65-F5344CB8AC3E}">
        <p14:creationId xmlns:p14="http://schemas.microsoft.com/office/powerpoint/2010/main" val="2065471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77E60-A825-5B8D-63F9-0896E43D9A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961B8A9-76E6-9225-854E-A20B4659D9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991E31-75FE-503F-EDAE-0355E72ACA6F}"/>
              </a:ext>
            </a:extLst>
          </p:cNvPr>
          <p:cNvSpPr>
            <a:spLocks noGrp="1"/>
          </p:cNvSpPr>
          <p:nvPr>
            <p:ph type="dt" sz="half" idx="10"/>
          </p:nvPr>
        </p:nvSpPr>
        <p:spPr/>
        <p:txBody>
          <a:bodyPr/>
          <a:lstStyle/>
          <a:p>
            <a:fld id="{A0F0EE87-0E59-45A4-AF38-8600115235BD}" type="datetimeFigureOut">
              <a:rPr lang="en-GB" smtClean="0"/>
              <a:t>17/04/2024</a:t>
            </a:fld>
            <a:endParaRPr lang="en-GB"/>
          </a:p>
        </p:txBody>
      </p:sp>
      <p:sp>
        <p:nvSpPr>
          <p:cNvPr id="5" name="Footer Placeholder 4">
            <a:extLst>
              <a:ext uri="{FF2B5EF4-FFF2-40B4-BE49-F238E27FC236}">
                <a16:creationId xmlns:a16="http://schemas.microsoft.com/office/drawing/2014/main" id="{A8BE1C11-37FC-39F1-E849-F8DEEC2F71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898DD2-D438-09F2-2E30-45321E30DF7E}"/>
              </a:ext>
            </a:extLst>
          </p:cNvPr>
          <p:cNvSpPr>
            <a:spLocks noGrp="1"/>
          </p:cNvSpPr>
          <p:nvPr>
            <p:ph type="sldNum" sz="quarter" idx="12"/>
          </p:nvPr>
        </p:nvSpPr>
        <p:spPr/>
        <p:txBody>
          <a:bodyPr/>
          <a:lstStyle/>
          <a:p>
            <a:fld id="{0E5F084F-EC95-4B38-AE70-CBA6A1415DF4}" type="slidenum">
              <a:rPr lang="en-GB" smtClean="0"/>
              <a:t>‹#›</a:t>
            </a:fld>
            <a:endParaRPr lang="en-GB"/>
          </a:p>
        </p:txBody>
      </p:sp>
    </p:spTree>
    <p:extLst>
      <p:ext uri="{BB962C8B-B14F-4D97-AF65-F5344CB8AC3E}">
        <p14:creationId xmlns:p14="http://schemas.microsoft.com/office/powerpoint/2010/main" val="2901321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7711A-91F0-9D23-C09B-FD1C4E370E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8674B8E-AC12-1D3D-D0AC-07E6F24974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58B68BF-69BE-5D38-6B0D-B36FE9734E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2DF9F6-9903-C32A-4E5C-7F0E851790A9}"/>
              </a:ext>
            </a:extLst>
          </p:cNvPr>
          <p:cNvSpPr>
            <a:spLocks noGrp="1"/>
          </p:cNvSpPr>
          <p:nvPr>
            <p:ph type="dt" sz="half" idx="10"/>
          </p:nvPr>
        </p:nvSpPr>
        <p:spPr/>
        <p:txBody>
          <a:bodyPr/>
          <a:lstStyle/>
          <a:p>
            <a:fld id="{A0F0EE87-0E59-45A4-AF38-8600115235BD}" type="datetimeFigureOut">
              <a:rPr lang="en-GB" smtClean="0"/>
              <a:t>17/04/2024</a:t>
            </a:fld>
            <a:endParaRPr lang="en-GB"/>
          </a:p>
        </p:txBody>
      </p:sp>
      <p:sp>
        <p:nvSpPr>
          <p:cNvPr id="6" name="Footer Placeholder 5">
            <a:extLst>
              <a:ext uri="{FF2B5EF4-FFF2-40B4-BE49-F238E27FC236}">
                <a16:creationId xmlns:a16="http://schemas.microsoft.com/office/drawing/2014/main" id="{C61F6769-C324-E844-69FE-63FEBDB10D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963D88-FCFF-CE83-C31D-0FD58B97F508}"/>
              </a:ext>
            </a:extLst>
          </p:cNvPr>
          <p:cNvSpPr>
            <a:spLocks noGrp="1"/>
          </p:cNvSpPr>
          <p:nvPr>
            <p:ph type="sldNum" sz="quarter" idx="12"/>
          </p:nvPr>
        </p:nvSpPr>
        <p:spPr/>
        <p:txBody>
          <a:bodyPr/>
          <a:lstStyle/>
          <a:p>
            <a:fld id="{0E5F084F-EC95-4B38-AE70-CBA6A1415DF4}" type="slidenum">
              <a:rPr lang="en-GB" smtClean="0"/>
              <a:t>‹#›</a:t>
            </a:fld>
            <a:endParaRPr lang="en-GB"/>
          </a:p>
        </p:txBody>
      </p:sp>
    </p:spTree>
    <p:extLst>
      <p:ext uri="{BB962C8B-B14F-4D97-AF65-F5344CB8AC3E}">
        <p14:creationId xmlns:p14="http://schemas.microsoft.com/office/powerpoint/2010/main" val="362625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51EF-2C11-26C4-4770-C53A5188A81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424907-E8D2-3AC2-6A9C-3FE3D91F17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3986E4-1334-BB19-C38F-28CA60456B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A67FE2-3D7E-DF6E-80D9-98C1D96A8E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54B577-4578-AA54-307B-79D07A02B3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5702409-0737-1952-51C7-3C674D553E34}"/>
              </a:ext>
            </a:extLst>
          </p:cNvPr>
          <p:cNvSpPr>
            <a:spLocks noGrp="1"/>
          </p:cNvSpPr>
          <p:nvPr>
            <p:ph type="dt" sz="half" idx="10"/>
          </p:nvPr>
        </p:nvSpPr>
        <p:spPr/>
        <p:txBody>
          <a:bodyPr/>
          <a:lstStyle/>
          <a:p>
            <a:fld id="{A0F0EE87-0E59-45A4-AF38-8600115235BD}" type="datetimeFigureOut">
              <a:rPr lang="en-GB" smtClean="0"/>
              <a:t>17/04/2024</a:t>
            </a:fld>
            <a:endParaRPr lang="en-GB"/>
          </a:p>
        </p:txBody>
      </p:sp>
      <p:sp>
        <p:nvSpPr>
          <p:cNvPr id="8" name="Footer Placeholder 7">
            <a:extLst>
              <a:ext uri="{FF2B5EF4-FFF2-40B4-BE49-F238E27FC236}">
                <a16:creationId xmlns:a16="http://schemas.microsoft.com/office/drawing/2014/main" id="{5B44F33E-5DE0-585E-E7B5-86A92518B1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D4713-A5AC-94C7-F06F-0DEC9B0C2418}"/>
              </a:ext>
            </a:extLst>
          </p:cNvPr>
          <p:cNvSpPr>
            <a:spLocks noGrp="1"/>
          </p:cNvSpPr>
          <p:nvPr>
            <p:ph type="sldNum" sz="quarter" idx="12"/>
          </p:nvPr>
        </p:nvSpPr>
        <p:spPr/>
        <p:txBody>
          <a:bodyPr/>
          <a:lstStyle/>
          <a:p>
            <a:fld id="{0E5F084F-EC95-4B38-AE70-CBA6A1415DF4}" type="slidenum">
              <a:rPr lang="en-GB" smtClean="0"/>
              <a:t>‹#›</a:t>
            </a:fld>
            <a:endParaRPr lang="en-GB"/>
          </a:p>
        </p:txBody>
      </p:sp>
    </p:spTree>
    <p:extLst>
      <p:ext uri="{BB962C8B-B14F-4D97-AF65-F5344CB8AC3E}">
        <p14:creationId xmlns:p14="http://schemas.microsoft.com/office/powerpoint/2010/main" val="217354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7CB63-9000-A2AC-3B6D-2B7BE2D3909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D25FC1-FBEB-3072-DA9D-BC3476207D8F}"/>
              </a:ext>
            </a:extLst>
          </p:cNvPr>
          <p:cNvSpPr>
            <a:spLocks noGrp="1"/>
          </p:cNvSpPr>
          <p:nvPr>
            <p:ph type="dt" sz="half" idx="10"/>
          </p:nvPr>
        </p:nvSpPr>
        <p:spPr/>
        <p:txBody>
          <a:bodyPr/>
          <a:lstStyle/>
          <a:p>
            <a:fld id="{A0F0EE87-0E59-45A4-AF38-8600115235BD}" type="datetimeFigureOut">
              <a:rPr lang="en-GB" smtClean="0"/>
              <a:t>17/04/2024</a:t>
            </a:fld>
            <a:endParaRPr lang="en-GB"/>
          </a:p>
        </p:txBody>
      </p:sp>
      <p:sp>
        <p:nvSpPr>
          <p:cNvPr id="4" name="Footer Placeholder 3">
            <a:extLst>
              <a:ext uri="{FF2B5EF4-FFF2-40B4-BE49-F238E27FC236}">
                <a16:creationId xmlns:a16="http://schemas.microsoft.com/office/drawing/2014/main" id="{DE0AFEDC-EBDC-2986-44E2-F10A53A23D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10403D-05D6-8AA9-7982-01F27F83B7FF}"/>
              </a:ext>
            </a:extLst>
          </p:cNvPr>
          <p:cNvSpPr>
            <a:spLocks noGrp="1"/>
          </p:cNvSpPr>
          <p:nvPr>
            <p:ph type="sldNum" sz="quarter" idx="12"/>
          </p:nvPr>
        </p:nvSpPr>
        <p:spPr/>
        <p:txBody>
          <a:bodyPr/>
          <a:lstStyle/>
          <a:p>
            <a:fld id="{0E5F084F-EC95-4B38-AE70-CBA6A1415DF4}" type="slidenum">
              <a:rPr lang="en-GB" smtClean="0"/>
              <a:t>‹#›</a:t>
            </a:fld>
            <a:endParaRPr lang="en-GB"/>
          </a:p>
        </p:txBody>
      </p:sp>
    </p:spTree>
    <p:extLst>
      <p:ext uri="{BB962C8B-B14F-4D97-AF65-F5344CB8AC3E}">
        <p14:creationId xmlns:p14="http://schemas.microsoft.com/office/powerpoint/2010/main" val="12731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1F8262-E62B-F2FD-1C01-9B6EBBCAF375}"/>
              </a:ext>
            </a:extLst>
          </p:cNvPr>
          <p:cNvSpPr>
            <a:spLocks noGrp="1"/>
          </p:cNvSpPr>
          <p:nvPr>
            <p:ph type="dt" sz="half" idx="10"/>
          </p:nvPr>
        </p:nvSpPr>
        <p:spPr/>
        <p:txBody>
          <a:bodyPr/>
          <a:lstStyle/>
          <a:p>
            <a:fld id="{A0F0EE87-0E59-45A4-AF38-8600115235BD}" type="datetimeFigureOut">
              <a:rPr lang="en-GB" smtClean="0"/>
              <a:t>17/04/2024</a:t>
            </a:fld>
            <a:endParaRPr lang="en-GB"/>
          </a:p>
        </p:txBody>
      </p:sp>
      <p:sp>
        <p:nvSpPr>
          <p:cNvPr id="3" name="Footer Placeholder 2">
            <a:extLst>
              <a:ext uri="{FF2B5EF4-FFF2-40B4-BE49-F238E27FC236}">
                <a16:creationId xmlns:a16="http://schemas.microsoft.com/office/drawing/2014/main" id="{E8EDA90A-60F5-F6AC-354B-D68D9B1C1F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BC2603-6D98-A656-139F-A99206D4E8EF}"/>
              </a:ext>
            </a:extLst>
          </p:cNvPr>
          <p:cNvSpPr>
            <a:spLocks noGrp="1"/>
          </p:cNvSpPr>
          <p:nvPr>
            <p:ph type="sldNum" sz="quarter" idx="12"/>
          </p:nvPr>
        </p:nvSpPr>
        <p:spPr/>
        <p:txBody>
          <a:bodyPr/>
          <a:lstStyle/>
          <a:p>
            <a:fld id="{0E5F084F-EC95-4B38-AE70-CBA6A1415DF4}" type="slidenum">
              <a:rPr lang="en-GB" smtClean="0"/>
              <a:t>‹#›</a:t>
            </a:fld>
            <a:endParaRPr lang="en-GB"/>
          </a:p>
        </p:txBody>
      </p:sp>
    </p:spTree>
    <p:extLst>
      <p:ext uri="{BB962C8B-B14F-4D97-AF65-F5344CB8AC3E}">
        <p14:creationId xmlns:p14="http://schemas.microsoft.com/office/powerpoint/2010/main" val="3433501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1B68F-1457-AF78-63F9-AA4899515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3A200A1-86D5-D51A-6E20-2FC1FD7C52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09FF56-7515-A905-B270-4949FAB5E9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4CC310-002F-FE94-1BC2-FA0195C2D305}"/>
              </a:ext>
            </a:extLst>
          </p:cNvPr>
          <p:cNvSpPr>
            <a:spLocks noGrp="1"/>
          </p:cNvSpPr>
          <p:nvPr>
            <p:ph type="dt" sz="half" idx="10"/>
          </p:nvPr>
        </p:nvSpPr>
        <p:spPr/>
        <p:txBody>
          <a:bodyPr/>
          <a:lstStyle/>
          <a:p>
            <a:fld id="{A0F0EE87-0E59-45A4-AF38-8600115235BD}" type="datetimeFigureOut">
              <a:rPr lang="en-GB" smtClean="0"/>
              <a:t>17/04/2024</a:t>
            </a:fld>
            <a:endParaRPr lang="en-GB"/>
          </a:p>
        </p:txBody>
      </p:sp>
      <p:sp>
        <p:nvSpPr>
          <p:cNvPr id="6" name="Footer Placeholder 5">
            <a:extLst>
              <a:ext uri="{FF2B5EF4-FFF2-40B4-BE49-F238E27FC236}">
                <a16:creationId xmlns:a16="http://schemas.microsoft.com/office/drawing/2014/main" id="{C065A804-3DF0-B90D-3389-75D5B53837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C7C698-8194-676C-0EB6-E6568938C80B}"/>
              </a:ext>
            </a:extLst>
          </p:cNvPr>
          <p:cNvSpPr>
            <a:spLocks noGrp="1"/>
          </p:cNvSpPr>
          <p:nvPr>
            <p:ph type="sldNum" sz="quarter" idx="12"/>
          </p:nvPr>
        </p:nvSpPr>
        <p:spPr/>
        <p:txBody>
          <a:bodyPr/>
          <a:lstStyle/>
          <a:p>
            <a:fld id="{0E5F084F-EC95-4B38-AE70-CBA6A1415DF4}" type="slidenum">
              <a:rPr lang="en-GB" smtClean="0"/>
              <a:t>‹#›</a:t>
            </a:fld>
            <a:endParaRPr lang="en-GB"/>
          </a:p>
        </p:txBody>
      </p:sp>
    </p:spTree>
    <p:extLst>
      <p:ext uri="{BB962C8B-B14F-4D97-AF65-F5344CB8AC3E}">
        <p14:creationId xmlns:p14="http://schemas.microsoft.com/office/powerpoint/2010/main" val="337902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42CEF-5C11-E480-3AE7-7413E6D149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9AA5BE2-D3D3-716F-3D87-987700686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64D86F-7F1D-633A-1899-1B042A557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3470A-A5EF-7979-A3AB-731DF4F1579C}"/>
              </a:ext>
            </a:extLst>
          </p:cNvPr>
          <p:cNvSpPr>
            <a:spLocks noGrp="1"/>
          </p:cNvSpPr>
          <p:nvPr>
            <p:ph type="dt" sz="half" idx="10"/>
          </p:nvPr>
        </p:nvSpPr>
        <p:spPr/>
        <p:txBody>
          <a:bodyPr/>
          <a:lstStyle/>
          <a:p>
            <a:fld id="{A0F0EE87-0E59-45A4-AF38-8600115235BD}" type="datetimeFigureOut">
              <a:rPr lang="en-GB" smtClean="0"/>
              <a:t>17/04/2024</a:t>
            </a:fld>
            <a:endParaRPr lang="en-GB"/>
          </a:p>
        </p:txBody>
      </p:sp>
      <p:sp>
        <p:nvSpPr>
          <p:cNvPr id="6" name="Footer Placeholder 5">
            <a:extLst>
              <a:ext uri="{FF2B5EF4-FFF2-40B4-BE49-F238E27FC236}">
                <a16:creationId xmlns:a16="http://schemas.microsoft.com/office/drawing/2014/main" id="{47FA98A0-4263-3A91-040F-539C1A442C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BC4BD87-95D3-0049-727C-643D1C2AA4DF}"/>
              </a:ext>
            </a:extLst>
          </p:cNvPr>
          <p:cNvSpPr>
            <a:spLocks noGrp="1"/>
          </p:cNvSpPr>
          <p:nvPr>
            <p:ph type="sldNum" sz="quarter" idx="12"/>
          </p:nvPr>
        </p:nvSpPr>
        <p:spPr/>
        <p:txBody>
          <a:bodyPr/>
          <a:lstStyle/>
          <a:p>
            <a:fld id="{0E5F084F-EC95-4B38-AE70-CBA6A1415DF4}" type="slidenum">
              <a:rPr lang="en-GB" smtClean="0"/>
              <a:t>‹#›</a:t>
            </a:fld>
            <a:endParaRPr lang="en-GB"/>
          </a:p>
        </p:txBody>
      </p:sp>
    </p:spTree>
    <p:extLst>
      <p:ext uri="{BB962C8B-B14F-4D97-AF65-F5344CB8AC3E}">
        <p14:creationId xmlns:p14="http://schemas.microsoft.com/office/powerpoint/2010/main" val="1229500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5C5FD7-5218-7CC9-34BC-BCCBE3F32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C189360-0DC0-D887-F3D6-CDE0535AA8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8E2A4F-6C38-D051-ED5F-DEED344884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F0EE87-0E59-45A4-AF38-8600115235BD}" type="datetimeFigureOut">
              <a:rPr lang="en-GB" smtClean="0"/>
              <a:t>17/04/2024</a:t>
            </a:fld>
            <a:endParaRPr lang="en-GB"/>
          </a:p>
        </p:txBody>
      </p:sp>
      <p:sp>
        <p:nvSpPr>
          <p:cNvPr id="5" name="Footer Placeholder 4">
            <a:extLst>
              <a:ext uri="{FF2B5EF4-FFF2-40B4-BE49-F238E27FC236}">
                <a16:creationId xmlns:a16="http://schemas.microsoft.com/office/drawing/2014/main" id="{393C4610-E421-231C-7ABE-973F79FE4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E266C4-57D7-1ADE-50FB-D3F9D61BE1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F084F-EC95-4B38-AE70-CBA6A1415DF4}" type="slidenum">
              <a:rPr lang="en-GB" smtClean="0"/>
              <a:t>‹#›</a:t>
            </a:fld>
            <a:endParaRPr lang="en-GB"/>
          </a:p>
        </p:txBody>
      </p:sp>
    </p:spTree>
    <p:extLst>
      <p:ext uri="{BB962C8B-B14F-4D97-AF65-F5344CB8AC3E}">
        <p14:creationId xmlns:p14="http://schemas.microsoft.com/office/powerpoint/2010/main" val="4046606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EBD774-C25B-0EE9-C5DA-BB52DE6C98CD}"/>
              </a:ext>
            </a:extLst>
          </p:cNvPr>
          <p:cNvSpPr txBox="1"/>
          <p:nvPr/>
        </p:nvSpPr>
        <p:spPr>
          <a:xfrm>
            <a:off x="2191109" y="1984075"/>
            <a:ext cx="7177178" cy="1015663"/>
          </a:xfrm>
          <a:prstGeom prst="rect">
            <a:avLst/>
          </a:prstGeom>
          <a:noFill/>
        </p:spPr>
        <p:txBody>
          <a:bodyPr wrap="square" rtlCol="0">
            <a:spAutoFit/>
          </a:bodyPr>
          <a:lstStyle/>
          <a:p>
            <a:pPr algn="ctr"/>
            <a:r>
              <a:rPr lang="en-GB" sz="6000" dirty="0"/>
              <a:t>Inkpen History Society</a:t>
            </a:r>
          </a:p>
        </p:txBody>
      </p:sp>
    </p:spTree>
    <p:extLst>
      <p:ext uri="{BB962C8B-B14F-4D97-AF65-F5344CB8AC3E}">
        <p14:creationId xmlns:p14="http://schemas.microsoft.com/office/powerpoint/2010/main" val="949961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586741-9CBA-CC5E-B908-2CE097F660B3}"/>
              </a:ext>
            </a:extLst>
          </p:cNvPr>
          <p:cNvSpPr txBox="1"/>
          <p:nvPr/>
        </p:nvSpPr>
        <p:spPr>
          <a:xfrm>
            <a:off x="1095153" y="669851"/>
            <a:ext cx="1360968" cy="1015663"/>
          </a:xfrm>
          <a:prstGeom prst="rect">
            <a:avLst/>
          </a:prstGeom>
          <a:noFill/>
        </p:spPr>
        <p:txBody>
          <a:bodyPr wrap="square" rtlCol="0">
            <a:spAutoFit/>
          </a:bodyPr>
          <a:lstStyle/>
          <a:p>
            <a:r>
              <a:rPr lang="en-GB" sz="6000" dirty="0"/>
              <a:t>PH</a:t>
            </a:r>
          </a:p>
        </p:txBody>
      </p:sp>
      <p:pic>
        <p:nvPicPr>
          <p:cNvPr id="3" name="2024-04-17">
            <a:hlinkClick r:id="" action="ppaction://media"/>
            <a:extLst>
              <a:ext uri="{FF2B5EF4-FFF2-40B4-BE49-F238E27FC236}">
                <a16:creationId xmlns:a16="http://schemas.microsoft.com/office/drawing/2014/main" id="{9F9FCC15-C990-72B8-F7C2-F29899BE08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6121" y="1240004"/>
            <a:ext cx="7783096" cy="4377992"/>
          </a:xfrm>
          <a:prstGeom prst="rect">
            <a:avLst/>
          </a:prstGeom>
        </p:spPr>
      </p:pic>
    </p:spTree>
    <p:extLst>
      <p:ext uri="{BB962C8B-B14F-4D97-AF65-F5344CB8AC3E}">
        <p14:creationId xmlns:p14="http://schemas.microsoft.com/office/powerpoint/2010/main" val="306415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C427A3-3B19-388A-28F7-A8604092BA40}"/>
              </a:ext>
            </a:extLst>
          </p:cNvPr>
          <p:cNvSpPr txBox="1"/>
          <p:nvPr/>
        </p:nvSpPr>
        <p:spPr>
          <a:xfrm>
            <a:off x="1095153" y="669851"/>
            <a:ext cx="1360968" cy="1015663"/>
          </a:xfrm>
          <a:prstGeom prst="rect">
            <a:avLst/>
          </a:prstGeom>
          <a:noFill/>
        </p:spPr>
        <p:txBody>
          <a:bodyPr wrap="square" rtlCol="0">
            <a:spAutoFit/>
          </a:bodyPr>
          <a:lstStyle/>
          <a:p>
            <a:r>
              <a:rPr lang="en-GB" sz="6000" dirty="0"/>
              <a:t>PW</a:t>
            </a:r>
          </a:p>
        </p:txBody>
      </p:sp>
      <p:sp>
        <p:nvSpPr>
          <p:cNvPr id="3" name="TextBox 2">
            <a:extLst>
              <a:ext uri="{FF2B5EF4-FFF2-40B4-BE49-F238E27FC236}">
                <a16:creationId xmlns:a16="http://schemas.microsoft.com/office/drawing/2014/main" id="{C63A780D-CDAF-4FE7-1B9F-2A04F76C97BC}"/>
              </a:ext>
            </a:extLst>
          </p:cNvPr>
          <p:cNvSpPr txBox="1"/>
          <p:nvPr/>
        </p:nvSpPr>
        <p:spPr>
          <a:xfrm>
            <a:off x="2679405" y="1945758"/>
            <a:ext cx="7581014" cy="1938992"/>
          </a:xfrm>
          <a:prstGeom prst="rect">
            <a:avLst/>
          </a:prstGeom>
          <a:noFill/>
        </p:spPr>
        <p:txBody>
          <a:bodyPr wrap="square" rtlCol="0">
            <a:spAutoFit/>
          </a:bodyPr>
          <a:lstStyle/>
          <a:p>
            <a:r>
              <a:rPr lang="en-GB" sz="4000" dirty="0"/>
              <a:t>One account of the village from the 1950’s added this month. More audio tracks are to be recorded. </a:t>
            </a:r>
          </a:p>
        </p:txBody>
      </p:sp>
    </p:spTree>
    <p:extLst>
      <p:ext uri="{BB962C8B-B14F-4D97-AF65-F5344CB8AC3E}">
        <p14:creationId xmlns:p14="http://schemas.microsoft.com/office/powerpoint/2010/main" val="3636192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3CE985-1B38-3ADA-C65F-12F31933F8C1}"/>
              </a:ext>
            </a:extLst>
          </p:cNvPr>
          <p:cNvSpPr txBox="1"/>
          <p:nvPr/>
        </p:nvSpPr>
        <p:spPr>
          <a:xfrm>
            <a:off x="1095153" y="669851"/>
            <a:ext cx="1360968" cy="1015663"/>
          </a:xfrm>
          <a:prstGeom prst="rect">
            <a:avLst/>
          </a:prstGeom>
          <a:noFill/>
        </p:spPr>
        <p:txBody>
          <a:bodyPr wrap="square" rtlCol="0">
            <a:spAutoFit/>
          </a:bodyPr>
          <a:lstStyle/>
          <a:p>
            <a:r>
              <a:rPr lang="en-GB" sz="6000" dirty="0"/>
              <a:t>SC</a:t>
            </a:r>
          </a:p>
        </p:txBody>
      </p:sp>
      <p:sp>
        <p:nvSpPr>
          <p:cNvPr id="3" name="TextBox 2">
            <a:extLst>
              <a:ext uri="{FF2B5EF4-FFF2-40B4-BE49-F238E27FC236}">
                <a16:creationId xmlns:a16="http://schemas.microsoft.com/office/drawing/2014/main" id="{FBEBD999-273F-EE86-7BB5-D36F494AE17B}"/>
              </a:ext>
            </a:extLst>
          </p:cNvPr>
          <p:cNvSpPr txBox="1"/>
          <p:nvPr/>
        </p:nvSpPr>
        <p:spPr>
          <a:xfrm>
            <a:off x="1095153" y="2126511"/>
            <a:ext cx="3689498" cy="2677656"/>
          </a:xfrm>
          <a:prstGeom prst="rect">
            <a:avLst/>
          </a:prstGeom>
          <a:noFill/>
        </p:spPr>
        <p:txBody>
          <a:bodyPr wrap="square" rtlCol="0">
            <a:spAutoFit/>
          </a:bodyPr>
          <a:lstStyle/>
          <a:p>
            <a:r>
              <a:rPr lang="en-GB" sz="2400" dirty="0"/>
              <a:t>Photos of the Morris Minor garage and the sawmills have surfaced. </a:t>
            </a:r>
          </a:p>
          <a:p>
            <a:endParaRPr lang="en-GB" sz="2400" dirty="0"/>
          </a:p>
          <a:p>
            <a:r>
              <a:rPr lang="en-GB" sz="2400" dirty="0"/>
              <a:t>We also have pictures of Christchurch Church. What a magnificent building.</a:t>
            </a:r>
          </a:p>
        </p:txBody>
      </p:sp>
      <p:pic>
        <p:nvPicPr>
          <p:cNvPr id="1028" name="Picture 4" descr="T:UK - Kintbury Cross Ways Church Belfry Spire">
            <a:extLst>
              <a:ext uri="{FF2B5EF4-FFF2-40B4-BE49-F238E27FC236}">
                <a16:creationId xmlns:a16="http://schemas.microsoft.com/office/drawing/2014/main" id="{AF3048FD-84F6-B32B-230D-BBB7D7EF55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437" y="1374601"/>
            <a:ext cx="6657975"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714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F7DBD1-4A11-DC5A-1A73-34C3704ED0E2}"/>
              </a:ext>
            </a:extLst>
          </p:cNvPr>
          <p:cNvSpPr txBox="1"/>
          <p:nvPr/>
        </p:nvSpPr>
        <p:spPr>
          <a:xfrm>
            <a:off x="594471" y="815845"/>
            <a:ext cx="1174711" cy="1938992"/>
          </a:xfrm>
          <a:prstGeom prst="rect">
            <a:avLst/>
          </a:prstGeom>
          <a:noFill/>
        </p:spPr>
        <p:txBody>
          <a:bodyPr wrap="square" rtlCol="0">
            <a:spAutoFit/>
          </a:bodyPr>
          <a:lstStyle/>
          <a:p>
            <a:r>
              <a:rPr lang="en-GB" sz="6000" dirty="0"/>
              <a:t>JA/SP</a:t>
            </a:r>
          </a:p>
        </p:txBody>
      </p:sp>
      <p:pic>
        <p:nvPicPr>
          <p:cNvPr id="6" name="Picture 5">
            <a:extLst>
              <a:ext uri="{FF2B5EF4-FFF2-40B4-BE49-F238E27FC236}">
                <a16:creationId xmlns:a16="http://schemas.microsoft.com/office/drawing/2014/main" id="{077793D4-6F0B-AAED-B5AF-7E793597E082}"/>
              </a:ext>
            </a:extLst>
          </p:cNvPr>
          <p:cNvPicPr>
            <a:picLocks noChangeAspect="1"/>
          </p:cNvPicPr>
          <p:nvPr/>
        </p:nvPicPr>
        <p:blipFill>
          <a:blip r:embed="rId2"/>
          <a:stretch>
            <a:fillRect/>
          </a:stretch>
        </p:blipFill>
        <p:spPr>
          <a:xfrm>
            <a:off x="1769182" y="795198"/>
            <a:ext cx="10121604" cy="5267604"/>
          </a:xfrm>
          <a:prstGeom prst="rect">
            <a:avLst/>
          </a:prstGeom>
        </p:spPr>
      </p:pic>
      <p:pic>
        <p:nvPicPr>
          <p:cNvPr id="8" name="Picture 7">
            <a:extLst>
              <a:ext uri="{FF2B5EF4-FFF2-40B4-BE49-F238E27FC236}">
                <a16:creationId xmlns:a16="http://schemas.microsoft.com/office/drawing/2014/main" id="{11A02D72-6742-0A8C-061F-B2ED2AA71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093" y="591671"/>
            <a:ext cx="1793301" cy="2608728"/>
          </a:xfrm>
          <a:prstGeom prst="rect">
            <a:avLst/>
          </a:prstGeom>
        </p:spPr>
      </p:pic>
    </p:spTree>
    <p:extLst>
      <p:ext uri="{BB962C8B-B14F-4D97-AF65-F5344CB8AC3E}">
        <p14:creationId xmlns:p14="http://schemas.microsoft.com/office/powerpoint/2010/main" val="4095230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56E927-9276-3956-921B-987FFCC5F2B5}"/>
              </a:ext>
            </a:extLst>
          </p:cNvPr>
          <p:cNvSpPr txBox="1"/>
          <p:nvPr/>
        </p:nvSpPr>
        <p:spPr>
          <a:xfrm>
            <a:off x="1095153" y="669851"/>
            <a:ext cx="1360968" cy="1015663"/>
          </a:xfrm>
          <a:prstGeom prst="rect">
            <a:avLst/>
          </a:prstGeom>
          <a:noFill/>
        </p:spPr>
        <p:txBody>
          <a:bodyPr wrap="square" rtlCol="0">
            <a:spAutoFit/>
          </a:bodyPr>
          <a:lstStyle/>
          <a:p>
            <a:r>
              <a:rPr lang="en-GB" sz="6000" dirty="0"/>
              <a:t>Var</a:t>
            </a:r>
          </a:p>
        </p:txBody>
      </p:sp>
      <p:pic>
        <p:nvPicPr>
          <p:cNvPr id="4" name="Picture 3">
            <a:extLst>
              <a:ext uri="{FF2B5EF4-FFF2-40B4-BE49-F238E27FC236}">
                <a16:creationId xmlns:a16="http://schemas.microsoft.com/office/drawing/2014/main" id="{BBBAE9F1-EA59-920B-1C02-86B382675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0112" y="1033339"/>
            <a:ext cx="3871775" cy="4791322"/>
          </a:xfrm>
          <a:prstGeom prst="rect">
            <a:avLst/>
          </a:prstGeom>
        </p:spPr>
      </p:pic>
    </p:spTree>
    <p:extLst>
      <p:ext uri="{BB962C8B-B14F-4D97-AF65-F5344CB8AC3E}">
        <p14:creationId xmlns:p14="http://schemas.microsoft.com/office/powerpoint/2010/main" val="3545989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56E927-9276-3956-921B-987FFCC5F2B5}"/>
              </a:ext>
            </a:extLst>
          </p:cNvPr>
          <p:cNvSpPr txBox="1"/>
          <p:nvPr/>
        </p:nvSpPr>
        <p:spPr>
          <a:xfrm>
            <a:off x="1095153" y="669851"/>
            <a:ext cx="1360968" cy="1015663"/>
          </a:xfrm>
          <a:prstGeom prst="rect">
            <a:avLst/>
          </a:prstGeom>
          <a:noFill/>
        </p:spPr>
        <p:txBody>
          <a:bodyPr wrap="square" rtlCol="0">
            <a:spAutoFit/>
          </a:bodyPr>
          <a:lstStyle/>
          <a:p>
            <a:r>
              <a:rPr lang="en-GB" sz="6000" dirty="0"/>
              <a:t>RA</a:t>
            </a:r>
          </a:p>
        </p:txBody>
      </p:sp>
      <p:pic>
        <p:nvPicPr>
          <p:cNvPr id="4" name="Picture 3">
            <a:extLst>
              <a:ext uri="{FF2B5EF4-FFF2-40B4-BE49-F238E27FC236}">
                <a16:creationId xmlns:a16="http://schemas.microsoft.com/office/drawing/2014/main" id="{895CA676-5C3B-1C18-7B50-5F15F1EFC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6247" y="699247"/>
            <a:ext cx="5459506" cy="5459506"/>
          </a:xfrm>
          <a:prstGeom prst="rect">
            <a:avLst/>
          </a:prstGeom>
        </p:spPr>
      </p:pic>
    </p:spTree>
    <p:extLst>
      <p:ext uri="{BB962C8B-B14F-4D97-AF65-F5344CB8AC3E}">
        <p14:creationId xmlns:p14="http://schemas.microsoft.com/office/powerpoint/2010/main" val="549785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E4B24-980B-7E84-EAC8-1C619247932A}"/>
              </a:ext>
            </a:extLst>
          </p:cNvPr>
          <p:cNvSpPr txBox="1"/>
          <p:nvPr/>
        </p:nvSpPr>
        <p:spPr>
          <a:xfrm>
            <a:off x="1095153" y="669851"/>
            <a:ext cx="1360968" cy="1015663"/>
          </a:xfrm>
          <a:prstGeom prst="rect">
            <a:avLst/>
          </a:prstGeom>
          <a:noFill/>
        </p:spPr>
        <p:txBody>
          <a:bodyPr wrap="square" rtlCol="0">
            <a:spAutoFit/>
          </a:bodyPr>
          <a:lstStyle/>
          <a:p>
            <a:r>
              <a:rPr lang="en-GB" sz="6000" dirty="0"/>
              <a:t>DT</a:t>
            </a:r>
          </a:p>
        </p:txBody>
      </p:sp>
      <p:pic>
        <p:nvPicPr>
          <p:cNvPr id="4" name="Picture 3">
            <a:extLst>
              <a:ext uri="{FF2B5EF4-FFF2-40B4-BE49-F238E27FC236}">
                <a16:creationId xmlns:a16="http://schemas.microsoft.com/office/drawing/2014/main" id="{7B9ED4F7-A74A-47B1-FAA1-8A25E607D289}"/>
              </a:ext>
            </a:extLst>
          </p:cNvPr>
          <p:cNvPicPr>
            <a:picLocks noChangeAspect="1"/>
          </p:cNvPicPr>
          <p:nvPr/>
        </p:nvPicPr>
        <p:blipFill>
          <a:blip r:embed="rId2"/>
          <a:stretch>
            <a:fillRect/>
          </a:stretch>
        </p:blipFill>
        <p:spPr>
          <a:xfrm>
            <a:off x="2806996" y="780676"/>
            <a:ext cx="7518377" cy="5296648"/>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118271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222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water diviner holds two rods and walks across an area in search of underground water sources.">
            <a:extLst>
              <a:ext uri="{FF2B5EF4-FFF2-40B4-BE49-F238E27FC236}">
                <a16:creationId xmlns:a16="http://schemas.microsoft.com/office/drawing/2014/main" id="{EAB391F0-C3F2-8B44-109C-FBD5420C0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9027" y="517585"/>
            <a:ext cx="6893945" cy="41363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AA782B4-4717-8ED7-3BC8-AE36A9DF79FC}"/>
              </a:ext>
            </a:extLst>
          </p:cNvPr>
          <p:cNvSpPr txBox="1"/>
          <p:nvPr/>
        </p:nvSpPr>
        <p:spPr>
          <a:xfrm>
            <a:off x="2649027" y="4925682"/>
            <a:ext cx="6893945" cy="1015663"/>
          </a:xfrm>
          <a:prstGeom prst="rect">
            <a:avLst/>
          </a:prstGeom>
          <a:noFill/>
        </p:spPr>
        <p:txBody>
          <a:bodyPr wrap="square" rtlCol="0">
            <a:spAutoFit/>
          </a:bodyPr>
          <a:lstStyle/>
          <a:p>
            <a:r>
              <a:rPr lang="en-GB" sz="2000" b="0" i="0" dirty="0">
                <a:solidFill>
                  <a:srgbClr val="121212"/>
                </a:solidFill>
                <a:effectLst/>
                <a:highlight>
                  <a:srgbClr val="FFFFFF"/>
                </a:highlight>
                <a:latin typeface="GuardianTextEgyptian"/>
              </a:rPr>
              <a:t>Ten of the 12 water companies in the UK have admitted they are still using the practice of water dowsing despite the lack of scientific evidence for its effectiveness.</a:t>
            </a:r>
            <a:endParaRPr lang="en-GB" sz="2000" dirty="0"/>
          </a:p>
        </p:txBody>
      </p:sp>
      <p:sp>
        <p:nvSpPr>
          <p:cNvPr id="3" name="TextBox 2">
            <a:extLst>
              <a:ext uri="{FF2B5EF4-FFF2-40B4-BE49-F238E27FC236}">
                <a16:creationId xmlns:a16="http://schemas.microsoft.com/office/drawing/2014/main" id="{E21F92F3-89A8-E3E6-3777-CEB8650130FA}"/>
              </a:ext>
            </a:extLst>
          </p:cNvPr>
          <p:cNvSpPr txBox="1"/>
          <p:nvPr/>
        </p:nvSpPr>
        <p:spPr>
          <a:xfrm>
            <a:off x="882502" y="517585"/>
            <a:ext cx="1041991" cy="923330"/>
          </a:xfrm>
          <a:prstGeom prst="rect">
            <a:avLst/>
          </a:prstGeom>
          <a:noFill/>
        </p:spPr>
        <p:txBody>
          <a:bodyPr wrap="square" rtlCol="0">
            <a:spAutoFit/>
          </a:bodyPr>
          <a:lstStyle/>
          <a:p>
            <a:r>
              <a:rPr lang="en-GB" sz="5400" dirty="0"/>
              <a:t>DT</a:t>
            </a:r>
          </a:p>
        </p:txBody>
      </p:sp>
    </p:spTree>
    <p:extLst>
      <p:ext uri="{BB962C8B-B14F-4D97-AF65-F5344CB8AC3E}">
        <p14:creationId xmlns:p14="http://schemas.microsoft.com/office/powerpoint/2010/main" val="3416779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lour image showing a stylised ground surface with trees to left and disturbed ground with mounds and pits to right">
            <a:extLst>
              <a:ext uri="{FF2B5EF4-FFF2-40B4-BE49-F238E27FC236}">
                <a16:creationId xmlns:a16="http://schemas.microsoft.com/office/drawing/2014/main" id="{68FC2CA6-656D-4091-C264-14735304B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32" y="861404"/>
            <a:ext cx="11191336" cy="25675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AAA0488-36A6-3DEF-9F07-C537AFBFFA35}"/>
              </a:ext>
            </a:extLst>
          </p:cNvPr>
          <p:cNvSpPr txBox="1"/>
          <p:nvPr/>
        </p:nvSpPr>
        <p:spPr>
          <a:xfrm>
            <a:off x="1994139" y="3838755"/>
            <a:ext cx="8203721" cy="1569660"/>
          </a:xfrm>
          <a:prstGeom prst="rect">
            <a:avLst/>
          </a:prstGeom>
          <a:noFill/>
        </p:spPr>
        <p:txBody>
          <a:bodyPr wrap="square" rtlCol="0">
            <a:spAutoFit/>
          </a:bodyPr>
          <a:lstStyle/>
          <a:p>
            <a:r>
              <a:rPr lang="en-GB" sz="2400" dirty="0"/>
              <a:t>We have mapped </a:t>
            </a:r>
            <a:r>
              <a:rPr lang="en-GB" sz="2400" dirty="0" err="1"/>
              <a:t>Walbury</a:t>
            </a:r>
            <a:r>
              <a:rPr lang="en-GB" sz="2400" dirty="0"/>
              <a:t> Hill in 3-D using LiDAR. Now we want to map Inkpen Hill using the same technique. This will cover the long barrow (with gibbet) and the numerous round barrows. Hopefully we will see features that are otherwise invisible.</a:t>
            </a:r>
          </a:p>
        </p:txBody>
      </p:sp>
      <p:sp>
        <p:nvSpPr>
          <p:cNvPr id="3" name="TextBox 2">
            <a:extLst>
              <a:ext uri="{FF2B5EF4-FFF2-40B4-BE49-F238E27FC236}">
                <a16:creationId xmlns:a16="http://schemas.microsoft.com/office/drawing/2014/main" id="{5B6871ED-3129-20A7-F426-FFFB0772007B}"/>
              </a:ext>
            </a:extLst>
          </p:cNvPr>
          <p:cNvSpPr txBox="1"/>
          <p:nvPr/>
        </p:nvSpPr>
        <p:spPr>
          <a:xfrm>
            <a:off x="500332" y="3838755"/>
            <a:ext cx="1243408" cy="1569660"/>
          </a:xfrm>
          <a:prstGeom prst="rect">
            <a:avLst/>
          </a:prstGeom>
          <a:noFill/>
        </p:spPr>
        <p:txBody>
          <a:bodyPr wrap="square" rtlCol="0">
            <a:spAutoFit/>
          </a:bodyPr>
          <a:lstStyle/>
          <a:p>
            <a:r>
              <a:rPr lang="en-GB" sz="4800" dirty="0"/>
              <a:t>Prof K M</a:t>
            </a:r>
          </a:p>
        </p:txBody>
      </p:sp>
    </p:spTree>
    <p:extLst>
      <p:ext uri="{BB962C8B-B14F-4D97-AF65-F5344CB8AC3E}">
        <p14:creationId xmlns:p14="http://schemas.microsoft.com/office/powerpoint/2010/main" val="809609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ain....glorious rain! | Rain puddles, Rain puddle, Rain">
            <a:extLst>
              <a:ext uri="{FF2B5EF4-FFF2-40B4-BE49-F238E27FC236}">
                <a16:creationId xmlns:a16="http://schemas.microsoft.com/office/drawing/2014/main" id="{94CF77FE-2A34-6B56-897A-B51EC7FEE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2207" y="396228"/>
            <a:ext cx="7027586" cy="4683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772E02-3CC1-9635-2662-FF26A3712172}"/>
              </a:ext>
            </a:extLst>
          </p:cNvPr>
          <p:cNvSpPr txBox="1"/>
          <p:nvPr/>
        </p:nvSpPr>
        <p:spPr>
          <a:xfrm>
            <a:off x="2477921" y="5188688"/>
            <a:ext cx="7236157" cy="954107"/>
          </a:xfrm>
          <a:prstGeom prst="rect">
            <a:avLst/>
          </a:prstGeom>
          <a:noFill/>
        </p:spPr>
        <p:txBody>
          <a:bodyPr wrap="square" rtlCol="0">
            <a:spAutoFit/>
          </a:bodyPr>
          <a:lstStyle/>
          <a:p>
            <a:pPr algn="ctr"/>
            <a:r>
              <a:rPr lang="en-GB" sz="2800" dirty="0"/>
              <a:t>Metal Detecting? Rain stopped play! We’re hoping to restart in the next few weeks.</a:t>
            </a:r>
          </a:p>
        </p:txBody>
      </p:sp>
      <p:sp>
        <p:nvSpPr>
          <p:cNvPr id="3" name="TextBox 2">
            <a:extLst>
              <a:ext uri="{FF2B5EF4-FFF2-40B4-BE49-F238E27FC236}">
                <a16:creationId xmlns:a16="http://schemas.microsoft.com/office/drawing/2014/main" id="{E3CBFC9B-D00A-6943-C022-3F5C98EB00D0}"/>
              </a:ext>
            </a:extLst>
          </p:cNvPr>
          <p:cNvSpPr txBox="1"/>
          <p:nvPr/>
        </p:nvSpPr>
        <p:spPr>
          <a:xfrm>
            <a:off x="765544" y="595424"/>
            <a:ext cx="1063255" cy="1015663"/>
          </a:xfrm>
          <a:prstGeom prst="rect">
            <a:avLst/>
          </a:prstGeom>
          <a:noFill/>
        </p:spPr>
        <p:txBody>
          <a:bodyPr wrap="square" rtlCol="0">
            <a:spAutoFit/>
          </a:bodyPr>
          <a:lstStyle/>
          <a:p>
            <a:r>
              <a:rPr lang="en-GB" sz="6000" dirty="0"/>
              <a:t>JS</a:t>
            </a:r>
          </a:p>
        </p:txBody>
      </p:sp>
    </p:spTree>
    <p:extLst>
      <p:ext uri="{BB962C8B-B14F-4D97-AF65-F5344CB8AC3E}">
        <p14:creationId xmlns:p14="http://schemas.microsoft.com/office/powerpoint/2010/main" val="312024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5593C3-373F-1039-6279-F0060CEE5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040" y="397020"/>
            <a:ext cx="6217920" cy="4681728"/>
          </a:xfrm>
          <a:prstGeom prst="rect">
            <a:avLst/>
          </a:prstGeom>
        </p:spPr>
      </p:pic>
      <p:sp>
        <p:nvSpPr>
          <p:cNvPr id="4" name="TextBox 3">
            <a:extLst>
              <a:ext uri="{FF2B5EF4-FFF2-40B4-BE49-F238E27FC236}">
                <a16:creationId xmlns:a16="http://schemas.microsoft.com/office/drawing/2014/main" id="{E4E3DDA3-C9D3-AFF6-5D19-4D09CDE6CEF2}"/>
              </a:ext>
            </a:extLst>
          </p:cNvPr>
          <p:cNvSpPr txBox="1"/>
          <p:nvPr/>
        </p:nvSpPr>
        <p:spPr>
          <a:xfrm>
            <a:off x="2161953" y="5156791"/>
            <a:ext cx="7868093" cy="1200329"/>
          </a:xfrm>
          <a:prstGeom prst="rect">
            <a:avLst/>
          </a:prstGeom>
          <a:noFill/>
        </p:spPr>
        <p:txBody>
          <a:bodyPr wrap="square" rtlCol="0">
            <a:spAutoFit/>
          </a:bodyPr>
          <a:lstStyle/>
          <a:p>
            <a:pPr algn="ctr"/>
            <a:r>
              <a:rPr lang="en-GB" sz="2400" dirty="0"/>
              <a:t>We’ve been trying to get in touch with the Berkshire Archaeological Society but as yet, haven’t had much success. We hope to progress ground based geophysics soon.</a:t>
            </a:r>
          </a:p>
        </p:txBody>
      </p:sp>
      <p:sp>
        <p:nvSpPr>
          <p:cNvPr id="2" name="TextBox 1">
            <a:extLst>
              <a:ext uri="{FF2B5EF4-FFF2-40B4-BE49-F238E27FC236}">
                <a16:creationId xmlns:a16="http://schemas.microsoft.com/office/drawing/2014/main" id="{D817086B-C724-74EE-657F-230AB4208D95}"/>
              </a:ext>
            </a:extLst>
          </p:cNvPr>
          <p:cNvSpPr txBox="1"/>
          <p:nvPr/>
        </p:nvSpPr>
        <p:spPr>
          <a:xfrm>
            <a:off x="811619" y="500880"/>
            <a:ext cx="1350334" cy="1015663"/>
          </a:xfrm>
          <a:prstGeom prst="rect">
            <a:avLst/>
          </a:prstGeom>
          <a:noFill/>
        </p:spPr>
        <p:txBody>
          <a:bodyPr wrap="square" rtlCol="0">
            <a:spAutoFit/>
          </a:bodyPr>
          <a:lstStyle/>
          <a:p>
            <a:r>
              <a:rPr lang="en-GB" sz="6000" dirty="0"/>
              <a:t>AH</a:t>
            </a:r>
          </a:p>
        </p:txBody>
      </p:sp>
    </p:spTree>
    <p:extLst>
      <p:ext uri="{BB962C8B-B14F-4D97-AF65-F5344CB8AC3E}">
        <p14:creationId xmlns:p14="http://schemas.microsoft.com/office/powerpoint/2010/main" val="2405446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ndrochronology: An Age Teller of Trees : Plantlet">
            <a:extLst>
              <a:ext uri="{FF2B5EF4-FFF2-40B4-BE49-F238E27FC236}">
                <a16:creationId xmlns:a16="http://schemas.microsoft.com/office/drawing/2014/main" id="{A8DFFC23-037B-D832-1C71-4D1C903E0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2525" y="386759"/>
            <a:ext cx="5626949" cy="43930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44F21A-17B5-707A-8B87-9B8CA92579F6}"/>
              </a:ext>
            </a:extLst>
          </p:cNvPr>
          <p:cNvSpPr txBox="1"/>
          <p:nvPr/>
        </p:nvSpPr>
        <p:spPr>
          <a:xfrm>
            <a:off x="1768548" y="4933506"/>
            <a:ext cx="8654902" cy="1200329"/>
          </a:xfrm>
          <a:prstGeom prst="rect">
            <a:avLst/>
          </a:prstGeom>
          <a:noFill/>
        </p:spPr>
        <p:txBody>
          <a:bodyPr wrap="square" rtlCol="0">
            <a:spAutoFit/>
          </a:bodyPr>
          <a:lstStyle/>
          <a:p>
            <a:pPr algn="ctr"/>
            <a:r>
              <a:rPr lang="en-GB" sz="2400" dirty="0"/>
              <a:t>We have a grant from Inkpen PC to carry out dendrochronology on one house in Inkpen. We are hoping for a grant to be able to do this on two further properties. The work involves Oxford Uni.</a:t>
            </a:r>
          </a:p>
        </p:txBody>
      </p:sp>
      <p:sp>
        <p:nvSpPr>
          <p:cNvPr id="3" name="TextBox 2">
            <a:extLst>
              <a:ext uri="{FF2B5EF4-FFF2-40B4-BE49-F238E27FC236}">
                <a16:creationId xmlns:a16="http://schemas.microsoft.com/office/drawing/2014/main" id="{FB3EBAE1-B05B-A0BD-BBA7-A27A60C80372}"/>
              </a:ext>
            </a:extLst>
          </p:cNvPr>
          <p:cNvSpPr txBox="1"/>
          <p:nvPr/>
        </p:nvSpPr>
        <p:spPr>
          <a:xfrm>
            <a:off x="882502" y="606055"/>
            <a:ext cx="1488559" cy="1015663"/>
          </a:xfrm>
          <a:prstGeom prst="rect">
            <a:avLst/>
          </a:prstGeom>
          <a:noFill/>
        </p:spPr>
        <p:txBody>
          <a:bodyPr wrap="square" rtlCol="0">
            <a:spAutoFit/>
          </a:bodyPr>
          <a:lstStyle/>
          <a:p>
            <a:r>
              <a:rPr lang="en-GB" sz="6000" dirty="0"/>
              <a:t>ODL</a:t>
            </a:r>
          </a:p>
        </p:txBody>
      </p:sp>
    </p:spTree>
    <p:extLst>
      <p:ext uri="{BB962C8B-B14F-4D97-AF65-F5344CB8AC3E}">
        <p14:creationId xmlns:p14="http://schemas.microsoft.com/office/powerpoint/2010/main" val="4040501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2F768-C1C5-7CDC-24BA-448DDB61C66B}"/>
              </a:ext>
            </a:extLst>
          </p:cNvPr>
          <p:cNvSpPr txBox="1"/>
          <p:nvPr/>
        </p:nvSpPr>
        <p:spPr>
          <a:xfrm>
            <a:off x="1906772" y="1998920"/>
            <a:ext cx="8378456" cy="923330"/>
          </a:xfrm>
          <a:prstGeom prst="rect">
            <a:avLst/>
          </a:prstGeom>
          <a:noFill/>
        </p:spPr>
        <p:txBody>
          <a:bodyPr wrap="square" rtlCol="0">
            <a:spAutoFit/>
          </a:bodyPr>
          <a:lstStyle/>
          <a:p>
            <a:r>
              <a:rPr lang="en-GB" sz="5400" dirty="0"/>
              <a:t>Newspaper clips spreadsheet</a:t>
            </a:r>
          </a:p>
        </p:txBody>
      </p:sp>
      <p:sp>
        <p:nvSpPr>
          <p:cNvPr id="3" name="TextBox 2">
            <a:extLst>
              <a:ext uri="{FF2B5EF4-FFF2-40B4-BE49-F238E27FC236}">
                <a16:creationId xmlns:a16="http://schemas.microsoft.com/office/drawing/2014/main" id="{FC8AB340-B106-9A29-9D11-EBC4372DFD28}"/>
              </a:ext>
            </a:extLst>
          </p:cNvPr>
          <p:cNvSpPr txBox="1"/>
          <p:nvPr/>
        </p:nvSpPr>
        <p:spPr>
          <a:xfrm>
            <a:off x="1020726" y="786809"/>
            <a:ext cx="1286539" cy="1015663"/>
          </a:xfrm>
          <a:prstGeom prst="rect">
            <a:avLst/>
          </a:prstGeom>
          <a:noFill/>
        </p:spPr>
        <p:txBody>
          <a:bodyPr wrap="square" rtlCol="0">
            <a:spAutoFit/>
          </a:bodyPr>
          <a:lstStyle/>
          <a:p>
            <a:r>
              <a:rPr lang="en-GB" sz="6000" dirty="0"/>
              <a:t>SS</a:t>
            </a:r>
          </a:p>
        </p:txBody>
      </p:sp>
    </p:spTree>
    <p:extLst>
      <p:ext uri="{BB962C8B-B14F-4D97-AF65-F5344CB8AC3E}">
        <p14:creationId xmlns:p14="http://schemas.microsoft.com/office/powerpoint/2010/main" val="3272542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7C88BE-E89E-C6A9-6448-9F7E2EE00048}"/>
              </a:ext>
            </a:extLst>
          </p:cNvPr>
          <p:cNvPicPr>
            <a:picLocks noChangeAspect="1"/>
          </p:cNvPicPr>
          <p:nvPr/>
        </p:nvPicPr>
        <p:blipFill>
          <a:blip r:embed="rId2"/>
          <a:stretch>
            <a:fillRect/>
          </a:stretch>
        </p:blipFill>
        <p:spPr>
          <a:xfrm>
            <a:off x="1642730" y="410641"/>
            <a:ext cx="8906540" cy="3462349"/>
          </a:xfrm>
          <a:prstGeom prst="rect">
            <a:avLst/>
          </a:prstGeom>
        </p:spPr>
      </p:pic>
      <p:sp>
        <p:nvSpPr>
          <p:cNvPr id="4" name="TextBox 3">
            <a:extLst>
              <a:ext uri="{FF2B5EF4-FFF2-40B4-BE49-F238E27FC236}">
                <a16:creationId xmlns:a16="http://schemas.microsoft.com/office/drawing/2014/main" id="{DEF52903-4B86-6E40-499C-1280B5A81D19}"/>
              </a:ext>
            </a:extLst>
          </p:cNvPr>
          <p:cNvSpPr txBox="1"/>
          <p:nvPr/>
        </p:nvSpPr>
        <p:spPr>
          <a:xfrm>
            <a:off x="1642730" y="4199860"/>
            <a:ext cx="8906540" cy="1569660"/>
          </a:xfrm>
          <a:prstGeom prst="rect">
            <a:avLst/>
          </a:prstGeom>
          <a:noFill/>
        </p:spPr>
        <p:txBody>
          <a:bodyPr wrap="square" rtlCol="0">
            <a:spAutoFit/>
          </a:bodyPr>
          <a:lstStyle/>
          <a:p>
            <a:pPr algn="ctr"/>
            <a:r>
              <a:rPr lang="en-GB" sz="2400" dirty="0"/>
              <a:t>Many early medieval documents of Inkpen are very difficult to decipher. Thankfully we now have access to people who can translate these and cast some insight into what these say about Inkpen in the period shortly after the black death. This is tremendously exciting. </a:t>
            </a:r>
          </a:p>
        </p:txBody>
      </p:sp>
      <p:sp>
        <p:nvSpPr>
          <p:cNvPr id="2" name="TextBox 1">
            <a:extLst>
              <a:ext uri="{FF2B5EF4-FFF2-40B4-BE49-F238E27FC236}">
                <a16:creationId xmlns:a16="http://schemas.microsoft.com/office/drawing/2014/main" id="{7308BB18-D923-B11E-F419-64BC7F71BBBC}"/>
              </a:ext>
            </a:extLst>
          </p:cNvPr>
          <p:cNvSpPr txBox="1"/>
          <p:nvPr/>
        </p:nvSpPr>
        <p:spPr>
          <a:xfrm>
            <a:off x="467833" y="4295553"/>
            <a:ext cx="1174897" cy="1015663"/>
          </a:xfrm>
          <a:prstGeom prst="rect">
            <a:avLst/>
          </a:prstGeom>
          <a:noFill/>
        </p:spPr>
        <p:txBody>
          <a:bodyPr wrap="square" rtlCol="0">
            <a:spAutoFit/>
          </a:bodyPr>
          <a:lstStyle/>
          <a:p>
            <a:r>
              <a:rPr lang="en-GB" sz="6000" dirty="0"/>
              <a:t>AB</a:t>
            </a:r>
          </a:p>
        </p:txBody>
      </p:sp>
    </p:spTree>
    <p:extLst>
      <p:ext uri="{BB962C8B-B14F-4D97-AF65-F5344CB8AC3E}">
        <p14:creationId xmlns:p14="http://schemas.microsoft.com/office/powerpoint/2010/main" val="458054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DE5C4-C510-2825-D784-C1378AD3879A}"/>
              </a:ext>
            </a:extLst>
          </p:cNvPr>
          <p:cNvSpPr txBox="1"/>
          <p:nvPr/>
        </p:nvSpPr>
        <p:spPr>
          <a:xfrm>
            <a:off x="1095153" y="669851"/>
            <a:ext cx="1360968" cy="1015663"/>
          </a:xfrm>
          <a:prstGeom prst="rect">
            <a:avLst/>
          </a:prstGeom>
          <a:noFill/>
        </p:spPr>
        <p:txBody>
          <a:bodyPr wrap="square" rtlCol="0">
            <a:spAutoFit/>
          </a:bodyPr>
          <a:lstStyle/>
          <a:p>
            <a:r>
              <a:rPr lang="en-GB" sz="6000" dirty="0"/>
              <a:t>DR</a:t>
            </a:r>
          </a:p>
        </p:txBody>
      </p:sp>
    </p:spTree>
    <p:extLst>
      <p:ext uri="{BB962C8B-B14F-4D97-AF65-F5344CB8AC3E}">
        <p14:creationId xmlns:p14="http://schemas.microsoft.com/office/powerpoint/2010/main" val="2877182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282</Words>
  <Application>Microsoft Office PowerPoint</Application>
  <PresentationFormat>Widescreen</PresentationFormat>
  <Paragraphs>27</Paragraphs>
  <Slides>17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GuardianTextEgyptian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Thomas</dc:creator>
  <cp:lastModifiedBy>David Thomas</cp:lastModifiedBy>
  <cp:revision>13</cp:revision>
  <dcterms:created xsi:type="dcterms:W3CDTF">2024-04-15T22:57:33Z</dcterms:created>
  <dcterms:modified xsi:type="dcterms:W3CDTF">2024-04-17T22:01:58Z</dcterms:modified>
</cp:coreProperties>
</file>