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7" r:id="rId3"/>
    <p:sldId id="257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92" r:id="rId19"/>
    <p:sldId id="272" r:id="rId20"/>
    <p:sldId id="281" r:id="rId21"/>
    <p:sldId id="273" r:id="rId22"/>
    <p:sldId id="274" r:id="rId23"/>
    <p:sldId id="282" r:id="rId24"/>
    <p:sldId id="283" r:id="rId25"/>
    <p:sldId id="285" r:id="rId26"/>
    <p:sldId id="286" r:id="rId27"/>
    <p:sldId id="290" r:id="rId28"/>
    <p:sldId id="289" r:id="rId29"/>
    <p:sldId id="288" r:id="rId30"/>
    <p:sldId id="287" r:id="rId31"/>
    <p:sldId id="293" r:id="rId32"/>
    <p:sldId id="284" r:id="rId33"/>
    <p:sldId id="291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mallbone" initials="SS" lastIdx="1" clrIdx="0">
    <p:extLst>
      <p:ext uri="{19B8F6BF-5375-455C-9EA6-DF929625EA0E}">
        <p15:presenceInfo xmlns:p15="http://schemas.microsoft.com/office/powerpoint/2012/main" userId="3dbd143a9d9fe3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9862" autoAdjust="0"/>
  </p:normalViewPr>
  <p:slideViewPr>
    <p:cSldViewPr snapToGrid="0">
      <p:cViewPr varScale="1">
        <p:scale>
          <a:sx n="76" d="100"/>
          <a:sy n="76" d="100"/>
        </p:scale>
        <p:origin x="132" y="5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A892-32AF-4EDB-941A-5A86AF902C5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112F-5246-47BE-9E5D-A8F5B10C7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9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86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5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3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7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6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1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3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4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6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5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7112F-5246-47BE-9E5D-A8F5B10C70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176B-8638-DB62-9ED2-E5CC434BE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72DA5-63B7-4599-D7A7-DD34C3170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1721-5FDF-62B8-3B40-13C1BCE4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69D81-1CA5-81A7-EACA-2F6F722B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239A0-A904-59ED-53A7-2D6D2A04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24667E-E07C-46C4-736A-89067EB3A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524B-D2B1-0E1B-9D42-5E8E8B5B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F7DB7-2CF7-7EF7-5FA3-AE5BB6EFD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C279-1EE5-BDF6-455C-20B75987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39478-C5F7-1FAB-B87D-A8F7391A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8F1D-26B1-5107-617D-8CC8C7F5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CF9F10-21C6-D2AB-2224-A870D834F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BB0B9-0A40-F251-6E76-3DA83A0B4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B842-1702-613F-9DFA-93F8A99B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788B8-50B5-B70D-B401-623346EA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17EDD-E1A2-7A23-12F2-15465A9E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0A2-C78E-0924-1A59-E7D98902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BD06-4EE3-30B9-13C4-58E900A4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859B-5657-6161-C8DC-2AC7854F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E227A-5C9E-F519-692F-C981DB3A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6F99B-D264-9C08-C291-EF25BFE4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2F47-E362-15E9-1A03-C778A61D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F2591-B81B-5CC6-2BCE-A39A70B8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2FBD-1D75-B8F5-8483-2E803540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BE282-2022-54A0-8A8D-352D6578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4B5B-2EBA-053C-795D-DFC9A494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6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AA29-9262-4320-DA48-11F1190F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EDCE-C8EA-4BB6-9A8E-530102287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EF5D7-50D5-5C39-8AFA-4E5A4EADA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55983-92D7-39DD-BFBD-1C70A6AD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FAFD1-8BBC-C34B-6063-A1C26343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DA08-E278-7C59-D090-78800049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0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364D-6F7C-9B77-202F-5B604C0D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643F0-8E18-BF21-8D8A-36D8F9F3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EE980-715D-6F7B-7884-3F93B73D9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34177-EF53-EA7B-2C99-83E9AC0E3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ACD08-D2CE-E9D1-72C4-90D4A113F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B0A31-71BF-E4A4-E277-538B36DE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18911-EBB6-5A18-3E03-EED64C1A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6CFC0-1B33-4CFD-883A-B591EDBE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C841-DFDA-9DAE-8CDF-E29424F4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29678-B497-55CD-3C81-47295532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637F8-98A9-47E2-0FDE-D1F595BB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9CF0A-A0E9-07A7-D44B-5EB5FCE8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14A29-6B92-3443-3923-8F5B1CF6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C081F-78B7-A73D-9A95-7EF99721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58E7B-B7C5-ACC8-059B-AFFD4FB9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E8A3-5F79-23A0-872C-68732A7E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374A-8E3E-1844-2EB7-FA6A150E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3F520-7E6D-7118-34B5-2A5FF4E2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F6C45-93FF-FE2D-7AA2-0365573E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326D-507D-80E9-AFA6-5B79063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26D8A-EB46-1FB0-3891-222F9F6B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88CD-4AC4-F0F6-8B92-7A6F2AE3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B567C-BDB4-9FDE-170C-575F8D6EB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634B8-3D06-3538-24FA-22BC2677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35EC1-0286-77B4-5694-76BAEE46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9BF40-113A-7C49-A7F8-CEA8837E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87020-DF88-E45D-D167-FF540D06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D2807-D548-599D-C1CA-417B12A2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1C463-F272-9BDB-176E-097C6B70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C9358-F0FF-12F6-4786-2C6ABCFB0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A0C4-CCA2-47C5-AEE3-5BB657839A71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9D96-7234-1D15-60D3-7F086EB7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EE3D-5976-C15B-DAA0-C12C3F498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4DF6-FAEA-4368-9213-110FAA27A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Will%20Rev%20Butler.jpg" TargetMode="External"/><Relationship Id="rId7" Type="http://schemas.openxmlformats.org/officeDocument/2006/relationships/hyperlink" Target="Fire%20at%20Olive%20Branch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r%20tree%20pub%20fire.jpg" TargetMode="External"/><Relationship Id="rId5" Type="http://schemas.openxmlformats.org/officeDocument/2006/relationships/hyperlink" Target="Warminster_Herald_27_June_1857.jpg" TargetMode="External"/><Relationship Id="rId4" Type="http://schemas.openxmlformats.org/officeDocument/2006/relationships/hyperlink" Target="Die%20waiting%20for%20train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Kirby%20House%20Country_Life_08_January_1938_0012_Clip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istory.inkpenvillage.co.uk/paper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Back%20of%20Crown%20and%20Garter%20postcard.jpg" TargetMode="External"/><Relationship Id="rId3" Type="http://schemas.openxmlformats.org/officeDocument/2006/relationships/hyperlink" Target="The%20Swan%20circa%201950.jpg" TargetMode="External"/><Relationship Id="rId7" Type="http://schemas.openxmlformats.org/officeDocument/2006/relationships/hyperlink" Target="Crown%20and%20Garter%20circa%201908.jpg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ub%20post%20closure.jpg" TargetMode="External"/><Relationship Id="rId11" Type="http://schemas.openxmlformats.org/officeDocument/2006/relationships/hyperlink" Target="2021Census%20numbers%20Inkpen%20and%20UK.docx" TargetMode="External"/><Relationship Id="rId5" Type="http://schemas.openxmlformats.org/officeDocument/2006/relationships/hyperlink" Target="The%20Olive%20Branch%20Inkpen.jpg" TargetMode="External"/><Relationship Id="rId10" Type="http://schemas.openxmlformats.org/officeDocument/2006/relationships/hyperlink" Target="Swan%20Coachworks.JPG" TargetMode="External"/><Relationship Id="rId4" Type="http://schemas.openxmlformats.org/officeDocument/2006/relationships/hyperlink" Target="The%20Swan%20invite.jpg" TargetMode="External"/><Relationship Id="rId9" Type="http://schemas.openxmlformats.org/officeDocument/2006/relationships/hyperlink" Target="Withers%20Country_Life_10_September_1938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D100-F8BE-7327-35FE-BD4142C57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Inkpen Newspaper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23487-A139-998F-54A8-316BEF8FA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16062"/>
          </a:xfrm>
        </p:spPr>
        <p:txBody>
          <a:bodyPr/>
          <a:lstStyle/>
          <a:p>
            <a:r>
              <a:rPr lang="en-GB" dirty="0"/>
              <a:t>1700-1900</a:t>
            </a:r>
          </a:p>
          <a:p>
            <a:r>
              <a:rPr lang="en-GB" dirty="0"/>
              <a:t>Stephen Smallbone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3C7FAC-6009-8147-8BB1-076B46C3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8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4760-5697-98A7-BB6B-9BC4483B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3300"/>
            <a:ext cx="10668000" cy="687388"/>
          </a:xfrm>
        </p:spPr>
        <p:txBody>
          <a:bodyPr>
            <a:normAutofit fontScale="90000"/>
          </a:bodyPr>
          <a:lstStyle/>
          <a:p>
            <a:r>
              <a:rPr lang="en-GB"/>
              <a:t>1851-1900 What did we find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DAC2-1B78-B4B9-941A-DB3811A6D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Sale/auction (41)</a:t>
            </a:r>
          </a:p>
          <a:p>
            <a:r>
              <a:rPr lang="en-GB" dirty="0"/>
              <a:t>Assizes (26)</a:t>
            </a:r>
          </a:p>
          <a:p>
            <a:r>
              <a:rPr lang="en-GB" dirty="0"/>
              <a:t>Notification (22)</a:t>
            </a:r>
          </a:p>
          <a:p>
            <a:r>
              <a:rPr lang="en-GB" dirty="0"/>
              <a:t>Inquest (13)</a:t>
            </a:r>
          </a:p>
          <a:p>
            <a:r>
              <a:rPr lang="en-GB" dirty="0"/>
              <a:t>Death (9)</a:t>
            </a:r>
          </a:p>
          <a:p>
            <a:r>
              <a:rPr lang="en-GB" dirty="0"/>
              <a:t>To let(6)</a:t>
            </a:r>
          </a:p>
          <a:p>
            <a:r>
              <a:rPr lang="en-GB" dirty="0"/>
              <a:t>Marriage (7)</a:t>
            </a:r>
          </a:p>
          <a:p>
            <a:r>
              <a:rPr lang="en-GB" dirty="0"/>
              <a:t>Fire (5)</a:t>
            </a:r>
          </a:p>
          <a:p>
            <a:r>
              <a:rPr lang="en-GB" dirty="0"/>
              <a:t>Remainder Deportation 1 Voting 2 Legal 3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77FCE5-6CAF-6B89-A0B1-E4842A48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BB8D-B1EF-8DE4-488F-8CD0D7B6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003300"/>
            <a:ext cx="10617200" cy="660400"/>
          </a:xfrm>
        </p:spPr>
        <p:txBody>
          <a:bodyPr>
            <a:normAutofit fontScale="90000"/>
          </a:bodyPr>
          <a:lstStyle/>
          <a:p>
            <a:r>
              <a:rPr lang="en-GB" dirty="0"/>
              <a:t>Names most prevalent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9428-F68D-CBC5-AB7B-7E5DD3CB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Dodd</a:t>
            </a:r>
          </a:p>
          <a:p>
            <a:r>
              <a:rPr lang="en-GB" dirty="0"/>
              <a:t>Butler (again)</a:t>
            </a:r>
          </a:p>
          <a:p>
            <a:r>
              <a:rPr lang="en-GB" dirty="0"/>
              <a:t>Hayward</a:t>
            </a:r>
          </a:p>
          <a:p>
            <a:r>
              <a:rPr lang="en-GB" dirty="0"/>
              <a:t>Mills</a:t>
            </a:r>
          </a:p>
          <a:p>
            <a:r>
              <a:rPr lang="en-GB" dirty="0"/>
              <a:t>Fulbrook</a:t>
            </a:r>
          </a:p>
          <a:p>
            <a:r>
              <a:rPr lang="en-GB" dirty="0"/>
              <a:t>Bridgeman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E48571-E2F2-B317-F072-04FA905D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6770-5A68-91BA-4FDC-57D89D83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304"/>
            <a:ext cx="10515600" cy="550696"/>
          </a:xfrm>
        </p:spPr>
        <p:txBody>
          <a:bodyPr>
            <a:normAutofit fontScale="90000"/>
          </a:bodyPr>
          <a:lstStyle/>
          <a:p>
            <a:r>
              <a:rPr lang="en-GB" dirty="0"/>
              <a:t>Topics encountered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FA98-431D-D941-D367-3133B231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Jobs</a:t>
            </a:r>
          </a:p>
          <a:p>
            <a:r>
              <a:rPr lang="en-GB" dirty="0"/>
              <a:t>Poor roads both ruts and flooding</a:t>
            </a:r>
          </a:p>
          <a:p>
            <a:r>
              <a:rPr lang="en-GB" dirty="0"/>
              <a:t>Short measures</a:t>
            </a:r>
          </a:p>
          <a:p>
            <a:r>
              <a:rPr lang="en-GB" dirty="0"/>
              <a:t>Wills </a:t>
            </a:r>
            <a:r>
              <a:rPr lang="en-GB" dirty="0">
                <a:hlinkClick r:id="rId3" action="ppaction://hlinkfile"/>
              </a:rPr>
              <a:t>Will Rev Butler.jpg</a:t>
            </a:r>
            <a:endParaRPr lang="en-GB" dirty="0"/>
          </a:p>
          <a:p>
            <a:r>
              <a:rPr lang="en-GB" dirty="0"/>
              <a:t>Man dies waiting for train </a:t>
            </a:r>
            <a:r>
              <a:rPr lang="en-GB" dirty="0">
                <a:hlinkClick r:id="rId4" action="ppaction://hlinkfile"/>
              </a:rPr>
              <a:t>Die waiting for train.jpg</a:t>
            </a:r>
            <a:endParaRPr lang="en-GB" dirty="0"/>
          </a:p>
          <a:p>
            <a:r>
              <a:rPr lang="en-GB" dirty="0"/>
              <a:t>Lightning does strike twice </a:t>
            </a:r>
            <a:r>
              <a:rPr lang="en-GB" dirty="0">
                <a:hlinkClick r:id="rId5" action="ppaction://hlinkfile"/>
              </a:rPr>
              <a:t>Warminster_Herald_27_June_1857.jpg</a:t>
            </a:r>
            <a:endParaRPr lang="en-GB" dirty="0"/>
          </a:p>
          <a:p>
            <a:r>
              <a:rPr lang="en-GB" dirty="0"/>
              <a:t>Reporting inaccuracies. </a:t>
            </a:r>
            <a:r>
              <a:rPr lang="en-GB" dirty="0">
                <a:hlinkClick r:id="rId6" action="ppaction://hlinkfile"/>
              </a:rPr>
              <a:t>Fir tree pub fire.jpg</a:t>
            </a:r>
            <a:r>
              <a:rPr lang="en-GB" dirty="0"/>
              <a:t> </a:t>
            </a:r>
            <a:r>
              <a:rPr lang="da-DK" dirty="0">
                <a:hlinkClick r:id="rId7" action="ppaction://hlinkfile"/>
              </a:rPr>
              <a:t>Fire at Olive Branch.jpg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FBD813-BD53-85AC-EE7E-B8C8CEE3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E6D63-0567-5202-4C87-9E7BA73A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7" y="137063"/>
            <a:ext cx="10884118" cy="59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0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FE467-77FC-2398-3685-B71C39593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8" y="206126"/>
            <a:ext cx="11450265" cy="54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2390-7269-D874-6774-09DEE39E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35597"/>
            <a:ext cx="8943975" cy="64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6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5CB6C-5E6D-2D9F-C743-386E8596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3" y="609600"/>
            <a:ext cx="9057507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54FF5-F512-584E-188A-14D46694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4" y="1066800"/>
            <a:ext cx="11713817" cy="45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59AB4-63A1-C30D-2EDC-6332220E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31800"/>
            <a:ext cx="117094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0225-F75C-0EAD-099E-FFE3330C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0304"/>
            <a:ext cx="10668000" cy="499896"/>
          </a:xfrm>
        </p:spPr>
        <p:txBody>
          <a:bodyPr>
            <a:normAutofit fontScale="90000"/>
          </a:bodyPr>
          <a:lstStyle/>
          <a:p>
            <a:r>
              <a:rPr lang="en-GB" dirty="0"/>
              <a:t>1900-1949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75AB-F749-2FDB-F3B7-C57B1665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5300"/>
            <a:ext cx="10668000" cy="4775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Probably too early to draw conclusion as only 50% complete</a:t>
            </a:r>
          </a:p>
          <a:p>
            <a:r>
              <a:rPr lang="en-GB" dirty="0"/>
              <a:t>More wills and probate</a:t>
            </a:r>
          </a:p>
          <a:p>
            <a:r>
              <a:rPr lang="en-GB" dirty="0"/>
              <a:t>More job positions</a:t>
            </a:r>
          </a:p>
          <a:p>
            <a:r>
              <a:rPr lang="en-GB" dirty="0"/>
              <a:t>Fund raising to support troops in WW1</a:t>
            </a:r>
          </a:p>
          <a:p>
            <a:r>
              <a:rPr lang="en-GB" dirty="0"/>
              <a:t>More business advertise- Jas Edward and Sons Inkpen</a:t>
            </a:r>
          </a:p>
          <a:p>
            <a:r>
              <a:rPr lang="en-GB" dirty="0"/>
              <a:t>More photos accompanying articles</a:t>
            </a:r>
          </a:p>
          <a:p>
            <a:r>
              <a:rPr lang="en-GB" dirty="0"/>
              <a:t>Increase in house and farm rental</a:t>
            </a:r>
          </a:p>
          <a:p>
            <a:r>
              <a:rPr lang="en-GB" dirty="0"/>
              <a:t>Walking, cycling and motorcycle trips to the Gibbet, return via pub!!</a:t>
            </a:r>
          </a:p>
          <a:p>
            <a:r>
              <a:rPr lang="en-GB" dirty="0"/>
              <a:t>Photos appear on high end property sales </a:t>
            </a:r>
            <a:r>
              <a:rPr lang="en-GB" dirty="0">
                <a:hlinkClick r:id="rId3" action="ppaction://hlinkfile"/>
              </a:rPr>
              <a:t>Kirby House Country_Life_08_January_1938_0012_Clip.jpg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F1985A-1DB4-217B-B70F-18F38466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06D-2FF6-99AE-56C7-6B89033A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10515600" cy="568325"/>
          </a:xfrm>
        </p:spPr>
        <p:txBody>
          <a:bodyPr>
            <a:normAutofit fontScale="90000"/>
          </a:bodyPr>
          <a:lstStyle/>
          <a:p>
            <a:r>
              <a:rPr lang="en-GB" dirty="0"/>
              <a:t>Ideas behind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C354-E538-53F8-2728-01C07D03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199"/>
            <a:ext cx="10515600" cy="4068763"/>
          </a:xfrm>
        </p:spPr>
        <p:txBody>
          <a:bodyPr/>
          <a:lstStyle/>
          <a:p>
            <a:r>
              <a:rPr lang="en-GB" dirty="0"/>
              <a:t>To Index news clips containing the word “Inkpen”</a:t>
            </a:r>
          </a:p>
          <a:p>
            <a:r>
              <a:rPr lang="en-GB" dirty="0"/>
              <a:t>Record key words from these clippings</a:t>
            </a:r>
          </a:p>
          <a:p>
            <a:r>
              <a:rPr lang="en-GB" dirty="0"/>
              <a:t>Make them searchable on a locally held database</a:t>
            </a:r>
          </a:p>
          <a:p>
            <a:r>
              <a:rPr lang="en-GB" dirty="0"/>
              <a:t>Improve knowledge and social history for Inkpen</a:t>
            </a:r>
          </a:p>
          <a:p>
            <a:r>
              <a:rPr lang="en-GB" dirty="0"/>
              <a:t>Easy online access without the need for subscriptions</a:t>
            </a:r>
          </a:p>
          <a:p>
            <a:r>
              <a:rPr lang="en-GB" dirty="0"/>
              <a:t>Depending on results possible spin off projects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0A0DE6-4167-F575-EFD4-76CA3588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D338A-23C5-264C-386D-5C2B8577B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" y="889000"/>
            <a:ext cx="12073581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2A4E-F947-178C-BA12-8ABA1876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304"/>
            <a:ext cx="10515600" cy="537996"/>
          </a:xfrm>
        </p:spPr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A6F5-616D-2A06-62EE-C089E352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batch has just gone live on the new history society website</a:t>
            </a:r>
          </a:p>
          <a:p>
            <a:r>
              <a:rPr lang="en-GB" dirty="0"/>
              <a:t>Second batch completed but problems to be solved before upload, being worked on</a:t>
            </a:r>
          </a:p>
          <a:p>
            <a:r>
              <a:rPr lang="en-GB" dirty="0"/>
              <a:t>Third batch still being worked on, about a month’s work to complete</a:t>
            </a:r>
          </a:p>
          <a:p>
            <a:r>
              <a:rPr lang="en-GB" dirty="0"/>
              <a:t>Works on iPad and P.Cs but not yet phones as screens too small, work in progress </a:t>
            </a:r>
            <a:r>
              <a:rPr lang="en-GB" dirty="0">
                <a:hlinkClick r:id="rId2"/>
              </a:rPr>
              <a:t>http://history.inkpenvillage.co.uk/papers.html</a:t>
            </a:r>
            <a:endParaRPr lang="en-GB" dirty="0"/>
          </a:p>
          <a:p>
            <a:r>
              <a:rPr lang="en-GB" dirty="0"/>
              <a:t>Future projects wills and probates- employment- linking property sales to closest census- all ideas most welcome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625A59-B359-5632-2259-D1D36F85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D37E-9A13-5216-E171-FB8D9867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086941"/>
            <a:ext cx="10414000" cy="525959"/>
          </a:xfrm>
        </p:spPr>
        <p:txBody>
          <a:bodyPr>
            <a:normAutofit fontScale="90000"/>
          </a:bodyPr>
          <a:lstStyle/>
          <a:p>
            <a:r>
              <a:rPr lang="en-GB" dirty="0"/>
              <a:t>Images acquired along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75DE-229F-23EE-1DCC-40E511BF6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12900"/>
            <a:ext cx="10553700" cy="4787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3" action="ppaction://hlinkfile"/>
              </a:rPr>
              <a:t>The Swan circa 1950.jpg</a:t>
            </a:r>
            <a:endParaRPr lang="en-GB" dirty="0"/>
          </a:p>
          <a:p>
            <a:r>
              <a:rPr lang="en-GB" dirty="0"/>
              <a:t>The Swan match box </a:t>
            </a:r>
            <a:r>
              <a:rPr lang="en-GB" dirty="0">
                <a:hlinkClick r:id="rId4" action="ppaction://hlinkfile"/>
              </a:rPr>
              <a:t>The Swan invite.jpg</a:t>
            </a:r>
            <a:endParaRPr lang="en-GB" dirty="0"/>
          </a:p>
          <a:p>
            <a:r>
              <a:rPr lang="en-GB" dirty="0">
                <a:hlinkClick r:id="rId5" action="ppaction://hlinkfile"/>
              </a:rPr>
              <a:t>The Olive Branch Inkpen.jpg</a:t>
            </a:r>
            <a:endParaRPr lang="en-GB" dirty="0"/>
          </a:p>
          <a:p>
            <a:r>
              <a:rPr lang="en-GB" dirty="0"/>
              <a:t>Olive Branch  </a:t>
            </a:r>
            <a:r>
              <a:rPr lang="en-GB" dirty="0">
                <a:hlinkClick r:id="rId6" action="ppaction://hlinkfile"/>
              </a:rPr>
              <a:t>Pub post closure.jpg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7" action="ppaction://hlinkfile"/>
              </a:rPr>
              <a:t>Crown and Garter circa 1908.jpg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8" action="ppaction://hlinkfile"/>
              </a:rPr>
              <a:t>Back of Crown and Garter postcard.jpg</a:t>
            </a:r>
            <a:endParaRPr lang="en-GB" dirty="0"/>
          </a:p>
          <a:p>
            <a:r>
              <a:rPr lang="en-GB" dirty="0">
                <a:hlinkClick r:id="rId9" action="ppaction://hlinkfile"/>
              </a:rPr>
              <a:t>Withers Country_Life_10_September_1938.jpg</a:t>
            </a:r>
            <a:endParaRPr lang="en-GB" dirty="0"/>
          </a:p>
          <a:p>
            <a:r>
              <a:rPr lang="en-GB" dirty="0">
                <a:hlinkClick r:id="rId10" action="ppaction://hlinkfile"/>
              </a:rPr>
              <a:t>Swan Coachworks.JPG</a:t>
            </a:r>
            <a:endParaRPr lang="en-GB" dirty="0"/>
          </a:p>
          <a:p>
            <a:r>
              <a:rPr lang="en-GB" dirty="0"/>
              <a:t>A few </a:t>
            </a:r>
            <a:r>
              <a:rPr lang="en-GB"/>
              <a:t>local postcards</a:t>
            </a:r>
            <a:endParaRPr lang="en-GB" dirty="0"/>
          </a:p>
          <a:p>
            <a:r>
              <a:rPr lang="en-GB" dirty="0">
                <a:hlinkClick r:id="rId11" action="ppaction://hlinkfile"/>
              </a:rPr>
              <a:t>2021Census numbers Inkpen and UK.docx</a:t>
            </a:r>
            <a:endParaRPr lang="en-GB" dirty="0"/>
          </a:p>
          <a:p>
            <a:r>
              <a:rPr lang="en-GB" dirty="0"/>
              <a:t>Surnames 1881 census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282ADE-AC2B-8B0E-7DB8-36ECBDB0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4400"/>
            <a:ext cx="3111500" cy="10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084FC-2A48-EE73-29B9-8B62C24A0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124587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2B7F6-24DC-4F0B-4278-6D9523BA7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19100"/>
            <a:ext cx="104521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233FB-BA64-93D8-0C81-5830CDCD1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39700"/>
            <a:ext cx="57531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48358-2413-2F5C-2237-38CB8CEC5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762000"/>
            <a:ext cx="8508999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42C45-17F1-B75D-9C24-D9BDF488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69900"/>
            <a:ext cx="9613900" cy="5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1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C381F-2A71-86C6-B669-5379E31A1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73100"/>
            <a:ext cx="9017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C952B-D9C2-949C-2160-7052AE53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0"/>
            <a:ext cx="12369799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7B13-B554-B67B-C0B4-05276E3C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10515600" cy="725488"/>
          </a:xfrm>
        </p:spPr>
        <p:txBody>
          <a:bodyPr/>
          <a:lstStyle/>
          <a:p>
            <a:r>
              <a:rPr lang="en-GB" dirty="0"/>
              <a:t>Which newspapers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A1B5-BE21-15AB-7C0B-D04B55D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Berkshire Chronicle</a:t>
            </a:r>
          </a:p>
          <a:p>
            <a:r>
              <a:rPr lang="en-GB" dirty="0"/>
              <a:t>Reading Chronicle</a:t>
            </a:r>
          </a:p>
          <a:p>
            <a:r>
              <a:rPr lang="en-GB" dirty="0"/>
              <a:t>Reading Mercury</a:t>
            </a:r>
          </a:p>
          <a:p>
            <a:r>
              <a:rPr lang="en-GB" dirty="0"/>
              <a:t>Oxford Journal</a:t>
            </a:r>
          </a:p>
          <a:p>
            <a:r>
              <a:rPr lang="en-GB" dirty="0"/>
              <a:t>Devizes and Wiltshire Gazette</a:t>
            </a:r>
          </a:p>
          <a:p>
            <a:r>
              <a:rPr lang="en-GB" dirty="0"/>
              <a:t>Marlborough Times</a:t>
            </a:r>
          </a:p>
          <a:p>
            <a:r>
              <a:rPr lang="en-GB" dirty="0"/>
              <a:t>Newbury Weekly News and General Advertiser</a:t>
            </a:r>
          </a:p>
          <a:p>
            <a:r>
              <a:rPr lang="en-GB" dirty="0"/>
              <a:t>ETC-ETC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05950D-C697-D6A6-96E5-6FE2E3A0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2D028-001A-B8A4-A369-329CE2198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1075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5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64FFE-1C7D-B6CF-64E3-F49A8E7F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DFE350-BE27-2AB8-FA99-2EBC4ECBE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87408"/>
              </p:ext>
            </p:extLst>
          </p:nvPr>
        </p:nvGraphicFramePr>
        <p:xfrm>
          <a:off x="1447800" y="330200"/>
          <a:ext cx="89789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37207" imgH="8879476" progId="Word.Document.12">
                  <p:embed/>
                </p:oleObj>
              </mc:Choice>
              <mc:Fallback>
                <p:oleObj name="Document" r:id="rId2" imgW="5737207" imgH="8879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330200"/>
                        <a:ext cx="89789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363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DA54B2-A397-51C4-02F4-E4547D7F2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76517"/>
              </p:ext>
            </p:extLst>
          </p:nvPr>
        </p:nvGraphicFramePr>
        <p:xfrm>
          <a:off x="2565400" y="254000"/>
          <a:ext cx="6845300" cy="612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7468">
                  <a:extLst>
                    <a:ext uri="{9D8B030D-6E8A-4147-A177-3AD203B41FA5}">
                      <a16:colId xmlns:a16="http://schemas.microsoft.com/office/drawing/2014/main" val="1754410032"/>
                    </a:ext>
                  </a:extLst>
                </a:gridCol>
                <a:gridCol w="3407832">
                  <a:extLst>
                    <a:ext uri="{9D8B030D-6E8A-4147-A177-3AD203B41FA5}">
                      <a16:colId xmlns:a16="http://schemas.microsoft.com/office/drawing/2014/main" val="690334370"/>
                    </a:ext>
                  </a:extLst>
                </a:gridCol>
              </a:tblGrid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Surname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 1881 census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592863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61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26346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BAKER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23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1919433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ROLFE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22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24341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EDWARDS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18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4161143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STACEY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16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479349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BLACK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15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8134949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FRANKLIN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13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699534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PALMER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12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1089738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WRIGHT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12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309776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GILBERT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12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032426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WATTS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12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974196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WILLIAMS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146008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ABRAHAM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58684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BAILEY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660397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HOPKINS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8905558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>
                          <a:effectLst/>
                        </a:rPr>
                        <a:t>11</a:t>
                      </a:r>
                      <a:endParaRPr lang="en-GB" sz="880" b="0" i="0" u="none" strike="noStrike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7333965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BATTEN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80" u="none" strike="noStrike" dirty="0">
                          <a:effectLst/>
                        </a:rPr>
                        <a:t>10</a:t>
                      </a:r>
                      <a:endParaRPr lang="en-GB" sz="880" b="0" i="0" u="none" strike="noStrike" dirty="0">
                        <a:solidFill>
                          <a:srgbClr val="4C4C4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39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89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6EA2-ECE5-B625-B7D5-2EC68A08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759"/>
            <a:ext cx="10515600" cy="585929"/>
          </a:xfrm>
        </p:spPr>
        <p:txBody>
          <a:bodyPr>
            <a:normAutofit fontScale="90000"/>
          </a:bodyPr>
          <a:lstStyle/>
          <a:p>
            <a:r>
              <a:rPr lang="en-GB" dirty="0"/>
              <a:t>Final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1266-D316-7F9E-74B2-7640801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My Past newspaper index Can be used free at the Library</a:t>
            </a:r>
          </a:p>
          <a:p>
            <a:r>
              <a:rPr lang="en-GB" dirty="0"/>
              <a:t>Ancestry- can be used FOC at the library</a:t>
            </a:r>
          </a:p>
          <a:p>
            <a:r>
              <a:rPr lang="en-GB" dirty="0"/>
              <a:t>Old photos/postcards wanted</a:t>
            </a:r>
          </a:p>
          <a:p>
            <a:r>
              <a:rPr lang="en-GB" dirty="0"/>
              <a:t>Interesting stories Please we need them all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46E4CF-3F9B-4366-B39B-FC7437DD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-4400"/>
            <a:ext cx="3162300" cy="11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1DC8-134A-33A4-6711-A6150DFC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10515600" cy="703262"/>
          </a:xfrm>
        </p:spPr>
        <p:txBody>
          <a:bodyPr/>
          <a:lstStyle/>
          <a:p>
            <a:r>
              <a:rPr lang="en-GB" dirty="0"/>
              <a:t>Headings preselected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B721-BF3E-B17E-9F52-55818AE4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Death</a:t>
            </a:r>
          </a:p>
          <a:p>
            <a:r>
              <a:rPr lang="en-GB" dirty="0"/>
              <a:t>Assizes</a:t>
            </a:r>
          </a:p>
          <a:p>
            <a:r>
              <a:rPr lang="en-GB" dirty="0"/>
              <a:t>Notification </a:t>
            </a:r>
          </a:p>
          <a:p>
            <a:r>
              <a:rPr lang="en-GB" dirty="0"/>
              <a:t>Sale</a:t>
            </a:r>
          </a:p>
          <a:p>
            <a:r>
              <a:rPr lang="en-GB" dirty="0"/>
              <a:t>To let</a:t>
            </a:r>
          </a:p>
          <a:p>
            <a:r>
              <a:rPr lang="en-GB" dirty="0"/>
              <a:t>Marriage</a:t>
            </a:r>
          </a:p>
          <a:p>
            <a:r>
              <a:rPr lang="en-GB" dirty="0"/>
              <a:t>Legal</a:t>
            </a:r>
          </a:p>
          <a:p>
            <a:r>
              <a:rPr lang="en-GB" dirty="0"/>
              <a:t>Political</a:t>
            </a:r>
          </a:p>
          <a:p>
            <a:r>
              <a:rPr lang="en-GB" dirty="0"/>
              <a:t>May add Wills/probate and jobs to stage 3 results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0BCD3E-47AB-CF1E-A01A-9573DC5C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9481-2B73-7063-6883-B37FD40E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10515600" cy="703261"/>
          </a:xfrm>
        </p:spPr>
        <p:txBody>
          <a:bodyPr/>
          <a:lstStyle/>
          <a:p>
            <a:r>
              <a:rPr lang="en-GB" dirty="0"/>
              <a:t>Number of events recorded Inkpen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3254-41A4-59F4-7DE8-7852F330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Total circa 700</a:t>
            </a:r>
          </a:p>
          <a:p>
            <a:r>
              <a:rPr lang="en-GB" dirty="0"/>
              <a:t>Relevant leads currently circa 400</a:t>
            </a:r>
          </a:p>
          <a:p>
            <a:r>
              <a:rPr lang="en-GB" dirty="0"/>
              <a:t>Most popular category Sale/auction (189)</a:t>
            </a:r>
          </a:p>
          <a:p>
            <a:r>
              <a:rPr lang="en-GB" dirty="0"/>
              <a:t>Notification (84</a:t>
            </a:r>
          </a:p>
          <a:p>
            <a:r>
              <a:rPr lang="en-GB" dirty="0"/>
              <a:t> Assizes (63)</a:t>
            </a:r>
          </a:p>
          <a:p>
            <a:r>
              <a:rPr lang="en-GB" dirty="0"/>
              <a:t>Death (50)</a:t>
            </a:r>
          </a:p>
          <a:p>
            <a:r>
              <a:rPr lang="en-GB" dirty="0"/>
              <a:t>Legal (23)</a:t>
            </a:r>
          </a:p>
          <a:p>
            <a:r>
              <a:rPr lang="en-GB" dirty="0"/>
              <a:t>Marriage (10)</a:t>
            </a:r>
          </a:p>
          <a:p>
            <a:r>
              <a:rPr lang="en-GB" dirty="0"/>
              <a:t>Birth (0)</a:t>
            </a:r>
          </a:p>
          <a:p>
            <a:r>
              <a:rPr lang="en-GB" dirty="0"/>
              <a:t>Transportation (3)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4D744B-969D-7860-4F0D-D5CD6303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5A03-A537-EED6-DD22-CBEF757E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4"/>
            <a:ext cx="10515600" cy="703262"/>
          </a:xfrm>
        </p:spPr>
        <p:txBody>
          <a:bodyPr/>
          <a:lstStyle/>
          <a:p>
            <a:r>
              <a:rPr lang="en-GB" dirty="0"/>
              <a:t>Dates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FE5D-BC28-9053-E697-EA54087F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batch 1700-1850</a:t>
            </a:r>
          </a:p>
          <a:p>
            <a:r>
              <a:rPr lang="en-GB" dirty="0"/>
              <a:t>Second batch 1850-1900</a:t>
            </a:r>
          </a:p>
          <a:p>
            <a:r>
              <a:rPr lang="en-GB" dirty="0"/>
              <a:t>Future batch 1900-1949</a:t>
            </a:r>
          </a:p>
          <a:p>
            <a:r>
              <a:rPr lang="en-GB" dirty="0"/>
              <a:t>I might not go beyond 1949 as there may still be people alive who clearly remember these people</a:t>
            </a:r>
          </a:p>
          <a:p>
            <a:r>
              <a:rPr lang="en-GB" dirty="0"/>
              <a:t>Although it might be fun to try</a:t>
            </a:r>
          </a:p>
          <a:p>
            <a:r>
              <a:rPr lang="en-GB" dirty="0"/>
              <a:t>I hope no one here has skeletons in the closet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BE7BFC-B77C-340C-B9CB-C3F635A0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62B5-B60A-329D-226D-DC934996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10515600" cy="630237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did we find in the first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DFF8-3638-B19E-A2A6-B4010629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52601"/>
            <a:ext cx="10401300" cy="4424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pub was the epicentre of all village activity</a:t>
            </a:r>
          </a:p>
          <a:p>
            <a:r>
              <a:rPr lang="en-GB" dirty="0"/>
              <a:t>landlords  constantly before local courts for selling short Measures</a:t>
            </a:r>
          </a:p>
          <a:p>
            <a:r>
              <a:rPr lang="en-GB" dirty="0"/>
              <a:t>Stealing crops and poaching was treated with very harsh sentencing</a:t>
            </a:r>
          </a:p>
          <a:p>
            <a:r>
              <a:rPr lang="en-GB" dirty="0"/>
              <a:t>Beating your wife or children was not</a:t>
            </a:r>
          </a:p>
          <a:p>
            <a:r>
              <a:rPr lang="en-GB" dirty="0"/>
              <a:t>Abandoning your family to the poorhouse=hard labour</a:t>
            </a:r>
          </a:p>
          <a:p>
            <a:r>
              <a:rPr lang="en-GB" dirty="0"/>
              <a:t>Swing Riots</a:t>
            </a:r>
          </a:p>
          <a:p>
            <a:r>
              <a:rPr lang="en-GB" dirty="0"/>
              <a:t>Canal and railway building</a:t>
            </a:r>
          </a:p>
          <a:p>
            <a:r>
              <a:rPr lang="en-GB" dirty="0"/>
              <a:t>Discussions on abolishing the house of lords and home rule for Eire</a:t>
            </a:r>
          </a:p>
          <a:p>
            <a:r>
              <a:rPr lang="en-GB" dirty="0"/>
              <a:t>Farming, timber, labourer, maltsters and potters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27D2A8-5EF1-3B2D-0601-4B43CC1E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3AC9-7606-599A-5F68-6627AD67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9838"/>
            <a:ext cx="10515600" cy="47466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did we ignore?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644E-0368-4BD7-8A82-E80DEF43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975"/>
            <a:ext cx="10515600" cy="4344987"/>
          </a:xfrm>
        </p:spPr>
        <p:txBody>
          <a:bodyPr/>
          <a:lstStyle/>
          <a:p>
            <a:r>
              <a:rPr lang="en-GB" dirty="0"/>
              <a:t>The Inkpen temperance band</a:t>
            </a:r>
          </a:p>
          <a:p>
            <a:r>
              <a:rPr lang="en-GB" dirty="0"/>
              <a:t>Gamekeepers lists</a:t>
            </a:r>
          </a:p>
          <a:p>
            <a:r>
              <a:rPr lang="en-GB" dirty="0"/>
              <a:t>Property sales without any names or exact location</a:t>
            </a:r>
          </a:p>
          <a:p>
            <a:r>
              <a:rPr lang="en-GB" dirty="0"/>
              <a:t>Tendering for provisions for local poorhouses</a:t>
            </a:r>
          </a:p>
          <a:p>
            <a:r>
              <a:rPr lang="en-GB" dirty="0"/>
              <a:t>Any duplications of the same story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A2416F-17A9-577A-00D2-A9C58C97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23850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B2E-D42C-97FD-41B4-A5D2DC7C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1100357"/>
            <a:ext cx="10414000" cy="590331"/>
          </a:xfrm>
        </p:spPr>
        <p:txBody>
          <a:bodyPr>
            <a:normAutofit fontScale="90000"/>
          </a:bodyPr>
          <a:lstStyle/>
          <a:p>
            <a:r>
              <a:rPr lang="en-GB" dirty="0"/>
              <a:t>What names do we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4EB9-23F8-DF16-6674-C539C363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Enough Rev Butlers to last a few centuries</a:t>
            </a:r>
          </a:p>
          <a:p>
            <a:r>
              <a:rPr lang="en-GB" dirty="0"/>
              <a:t>The Right Honourable or Earl William Lord Craven</a:t>
            </a:r>
          </a:p>
          <a:p>
            <a:r>
              <a:rPr lang="en-GB" dirty="0"/>
              <a:t>The Buckeridge family</a:t>
            </a:r>
          </a:p>
          <a:p>
            <a:r>
              <a:rPr lang="en-GB" dirty="0"/>
              <a:t>The Durnford family</a:t>
            </a:r>
          </a:p>
          <a:p>
            <a:r>
              <a:rPr lang="en-GB" dirty="0"/>
              <a:t>The May family</a:t>
            </a:r>
          </a:p>
          <a:p>
            <a:r>
              <a:rPr lang="en-GB" dirty="0"/>
              <a:t>The Stratton family</a:t>
            </a:r>
          </a:p>
          <a:p>
            <a:r>
              <a:rPr lang="en-GB" dirty="0"/>
              <a:t>The Hayward family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959451-F73F-8072-EAB9-526446C8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-4400"/>
            <a:ext cx="3149600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793</Words>
  <Application>Microsoft Office PowerPoint</Application>
  <PresentationFormat>Widescreen</PresentationFormat>
  <Paragraphs>180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Document</vt:lpstr>
      <vt:lpstr>Inkpen Newspaper Project</vt:lpstr>
      <vt:lpstr>Ideas behind project</vt:lpstr>
      <vt:lpstr>Which newspapers</vt:lpstr>
      <vt:lpstr>Headings preselected</vt:lpstr>
      <vt:lpstr>Number of events recorded Inkpen</vt:lpstr>
      <vt:lpstr>Dates covered</vt:lpstr>
      <vt:lpstr>What did we find in the first batch</vt:lpstr>
      <vt:lpstr>What did we ignore?</vt:lpstr>
      <vt:lpstr>What names do we find</vt:lpstr>
      <vt:lpstr>1851-1900 What did we find</vt:lpstr>
      <vt:lpstr>Names most prevalent</vt:lpstr>
      <vt:lpstr>Topics encountered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1900-1949</vt:lpstr>
      <vt:lpstr>PowerPoint Presentation</vt:lpstr>
      <vt:lpstr>Conclusions</vt:lpstr>
      <vt:lpstr>Images acquired along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Smallbone</dc:creator>
  <cp:lastModifiedBy>Stephen Smallbone</cp:lastModifiedBy>
  <cp:revision>42</cp:revision>
  <dcterms:created xsi:type="dcterms:W3CDTF">2025-01-31T16:26:28Z</dcterms:created>
  <dcterms:modified xsi:type="dcterms:W3CDTF">2025-04-30T07:08:16Z</dcterms:modified>
</cp:coreProperties>
</file>