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512" r:id="rId3"/>
    <p:sldId id="493" r:id="rId4"/>
    <p:sldId id="498" r:id="rId5"/>
    <p:sldId id="508" r:id="rId6"/>
    <p:sldId id="509" r:id="rId7"/>
    <p:sldId id="495" r:id="rId8"/>
    <p:sldId id="553" r:id="rId9"/>
    <p:sldId id="555" r:id="rId10"/>
    <p:sldId id="435" r:id="rId11"/>
    <p:sldId id="436" r:id="rId12"/>
    <p:sldId id="437" r:id="rId13"/>
    <p:sldId id="554" r:id="rId14"/>
    <p:sldId id="499" r:id="rId15"/>
    <p:sldId id="500" r:id="rId16"/>
    <p:sldId id="503" r:id="rId17"/>
    <p:sldId id="504" r:id="rId18"/>
    <p:sldId id="502" r:id="rId19"/>
    <p:sldId id="506" r:id="rId20"/>
    <p:sldId id="505" r:id="rId21"/>
    <p:sldId id="507" r:id="rId22"/>
    <p:sldId id="501" r:id="rId23"/>
    <p:sldId id="542" r:id="rId24"/>
    <p:sldId id="494" r:id="rId25"/>
    <p:sldId id="497" r:id="rId26"/>
    <p:sldId id="533" r:id="rId27"/>
    <p:sldId id="257" r:id="rId28"/>
    <p:sldId id="468" r:id="rId29"/>
    <p:sldId id="431" r:id="rId30"/>
    <p:sldId id="556" r:id="rId31"/>
    <p:sldId id="557" r:id="rId32"/>
    <p:sldId id="260" r:id="rId33"/>
    <p:sldId id="262" r:id="rId34"/>
    <p:sldId id="473" r:id="rId35"/>
    <p:sldId id="469" r:id="rId36"/>
    <p:sldId id="263" r:id="rId37"/>
    <p:sldId id="520" r:id="rId38"/>
    <p:sldId id="518" r:id="rId39"/>
    <p:sldId id="519" r:id="rId40"/>
    <p:sldId id="521" r:id="rId41"/>
    <p:sldId id="522" r:id="rId42"/>
    <p:sldId id="523" r:id="rId43"/>
    <p:sldId id="534" r:id="rId44"/>
    <p:sldId id="513" r:id="rId45"/>
    <p:sldId id="326" r:id="rId46"/>
    <p:sldId id="327" r:id="rId47"/>
    <p:sldId id="270" r:id="rId48"/>
    <p:sldId id="541" r:id="rId49"/>
    <p:sldId id="539" r:id="rId50"/>
    <p:sldId id="491" r:id="rId51"/>
    <p:sldId id="535" r:id="rId52"/>
    <p:sldId id="538" r:id="rId53"/>
    <p:sldId id="525" r:id="rId54"/>
    <p:sldId id="540" r:id="rId55"/>
    <p:sldId id="510" r:id="rId56"/>
    <p:sldId id="514" r:id="rId57"/>
    <p:sldId id="259" r:id="rId58"/>
    <p:sldId id="271" r:id="rId59"/>
    <p:sldId id="274" r:id="rId60"/>
    <p:sldId id="277" r:id="rId61"/>
    <p:sldId id="480" r:id="rId62"/>
    <p:sldId id="547" r:id="rId63"/>
    <p:sldId id="548" r:id="rId64"/>
    <p:sldId id="545" r:id="rId65"/>
    <p:sldId id="546" r:id="rId66"/>
    <p:sldId id="544" r:id="rId67"/>
    <p:sldId id="516" r:id="rId68"/>
    <p:sldId id="536" r:id="rId69"/>
    <p:sldId id="485" r:id="rId70"/>
    <p:sldId id="486" r:id="rId71"/>
    <p:sldId id="517" r:id="rId72"/>
    <p:sldId id="488" r:id="rId73"/>
    <p:sldId id="489" r:id="rId74"/>
    <p:sldId id="524" r:id="rId75"/>
    <p:sldId id="474" r:id="rId76"/>
    <p:sldId id="475" r:id="rId77"/>
    <p:sldId id="477" r:id="rId78"/>
    <p:sldId id="550" r:id="rId79"/>
    <p:sldId id="479" r:id="rId80"/>
    <p:sldId id="549" r:id="rId81"/>
    <p:sldId id="476" r:id="rId82"/>
    <p:sldId id="526" r:id="rId83"/>
    <p:sldId id="552" r:id="rId84"/>
    <p:sldId id="405" r:id="rId85"/>
    <p:sldId id="445" r:id="rId86"/>
    <p:sldId id="551" r:id="rId87"/>
    <p:sldId id="559" r:id="rId88"/>
    <p:sldId id="537" r:id="rId89"/>
    <p:sldId id="560" r:id="rId90"/>
    <p:sldId id="558" r:id="rId91"/>
    <p:sldId id="527"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02" autoAdjust="0"/>
  </p:normalViewPr>
  <p:slideViewPr>
    <p:cSldViewPr snapToGrid="0">
      <p:cViewPr varScale="1">
        <p:scale>
          <a:sx n="90" d="100"/>
          <a:sy n="90" d="100"/>
        </p:scale>
        <p:origin x="618" y="90"/>
      </p:cViewPr>
      <p:guideLst/>
    </p:cSldViewPr>
  </p:slideViewPr>
  <p:outlineViewPr>
    <p:cViewPr>
      <p:scale>
        <a:sx n="33" d="100"/>
        <a:sy n="33" d="100"/>
      </p:scale>
      <p:origin x="0" y="-656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B4EE9-3A40-4D6F-A719-00A0BBC77E3D}" type="datetimeFigureOut">
              <a:rPr lang="en-GB" smtClean="0"/>
              <a:t>26/04/2026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CC2A8-E2D8-4B8D-A211-4A5E8B680832}" type="slidenum">
              <a:rPr lang="en-GB" smtClean="0"/>
              <a:t>‹#›</a:t>
            </a:fld>
            <a:endParaRPr lang="en-GB"/>
          </a:p>
        </p:txBody>
      </p:sp>
    </p:spTree>
    <p:extLst>
      <p:ext uri="{BB962C8B-B14F-4D97-AF65-F5344CB8AC3E}">
        <p14:creationId xmlns:p14="http://schemas.microsoft.com/office/powerpoint/2010/main" val="28428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ACC2A8-E2D8-4B8D-A211-4A5E8B680832}" type="slidenum">
              <a:rPr lang="en-GB" smtClean="0"/>
              <a:t>5</a:t>
            </a:fld>
            <a:endParaRPr lang="en-GB"/>
          </a:p>
        </p:txBody>
      </p:sp>
    </p:spTree>
    <p:extLst>
      <p:ext uri="{BB962C8B-B14F-4D97-AF65-F5344CB8AC3E}">
        <p14:creationId xmlns:p14="http://schemas.microsoft.com/office/powerpoint/2010/main" val="320068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FE6FAA-BC80-AFA9-29B7-B23F5E91FE3D}"/>
              </a:ext>
            </a:extLst>
          </p:cNvPr>
          <p:cNvSpPr>
            <a:spLocks noGrp="1" noChangeArrowheads="1"/>
          </p:cNvSpPr>
          <p:nvPr>
            <p:ph type="sldNum"/>
          </p:nvPr>
        </p:nvSpPr>
        <p:spPr>
          <a:ln/>
        </p:spPr>
        <p:txBody>
          <a:bodyPr/>
          <a:lstStyle/>
          <a:p>
            <a:fld id="{2CF55E4E-748D-417D-B2DE-5E98B00B8299}" type="slidenum">
              <a:rPr lang="en-GB" altLang="en-US"/>
              <a:pPr/>
              <a:t>45</a:t>
            </a:fld>
            <a:endParaRPr lang="en-GB" altLang="en-US"/>
          </a:p>
        </p:txBody>
      </p:sp>
      <p:sp>
        <p:nvSpPr>
          <p:cNvPr id="219137" name="Rectangle 1">
            <a:extLst>
              <a:ext uri="{FF2B5EF4-FFF2-40B4-BE49-F238E27FC236}">
                <a16:creationId xmlns:a16="http://schemas.microsoft.com/office/drawing/2014/main" id="{78AF51EF-BEA7-9554-59F8-27DAAA401407}"/>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a:extLst>
              <a:ext uri="{FF2B5EF4-FFF2-40B4-BE49-F238E27FC236}">
                <a16:creationId xmlns:a16="http://schemas.microsoft.com/office/drawing/2014/main" id="{3FF0A1BA-F83F-FE5A-E370-7FA40518DEB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83BC403-D8D4-1E18-785B-4AE898365B9F}"/>
              </a:ext>
            </a:extLst>
          </p:cNvPr>
          <p:cNvSpPr>
            <a:spLocks noGrp="1" noChangeArrowheads="1"/>
          </p:cNvSpPr>
          <p:nvPr>
            <p:ph type="sldNum"/>
          </p:nvPr>
        </p:nvSpPr>
        <p:spPr>
          <a:ln/>
        </p:spPr>
        <p:txBody>
          <a:bodyPr/>
          <a:lstStyle/>
          <a:p>
            <a:fld id="{3FE8A623-A442-43DC-8ADC-7953FB7D5796}" type="slidenum">
              <a:rPr lang="en-GB" altLang="en-US"/>
              <a:pPr/>
              <a:t>46</a:t>
            </a:fld>
            <a:endParaRPr lang="en-GB" altLang="en-US"/>
          </a:p>
        </p:txBody>
      </p:sp>
      <p:sp>
        <p:nvSpPr>
          <p:cNvPr id="220161" name="Rectangle 1">
            <a:extLst>
              <a:ext uri="{FF2B5EF4-FFF2-40B4-BE49-F238E27FC236}">
                <a16:creationId xmlns:a16="http://schemas.microsoft.com/office/drawing/2014/main" id="{F760D4F1-742B-2A40-25E8-9B006ABABD2E}"/>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a:extLst>
              <a:ext uri="{FF2B5EF4-FFF2-40B4-BE49-F238E27FC236}">
                <a16:creationId xmlns:a16="http://schemas.microsoft.com/office/drawing/2014/main" id="{262A7158-9817-5658-0D4D-68F20E0A80B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ACC2A8-E2D8-4B8D-A211-4A5E8B680832}" type="slidenum">
              <a:rPr lang="en-GB" smtClean="0"/>
              <a:t>54</a:t>
            </a:fld>
            <a:endParaRPr lang="en-GB"/>
          </a:p>
        </p:txBody>
      </p:sp>
    </p:spTree>
    <p:extLst>
      <p:ext uri="{BB962C8B-B14F-4D97-AF65-F5344CB8AC3E}">
        <p14:creationId xmlns:p14="http://schemas.microsoft.com/office/powerpoint/2010/main" val="297308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ACC2A8-E2D8-4B8D-A211-4A5E8B680832}" type="slidenum">
              <a:rPr lang="en-GB" smtClean="0"/>
              <a:t>57</a:t>
            </a:fld>
            <a:endParaRPr lang="en-GB"/>
          </a:p>
        </p:txBody>
      </p:sp>
    </p:spTree>
    <p:extLst>
      <p:ext uri="{BB962C8B-B14F-4D97-AF65-F5344CB8AC3E}">
        <p14:creationId xmlns:p14="http://schemas.microsoft.com/office/powerpoint/2010/main" val="383978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ACC2A8-E2D8-4B8D-A211-4A5E8B680832}" type="slidenum">
              <a:rPr lang="en-GB" smtClean="0"/>
              <a:t>81</a:t>
            </a:fld>
            <a:endParaRPr lang="en-GB" dirty="0"/>
          </a:p>
        </p:txBody>
      </p:sp>
    </p:spTree>
    <p:extLst>
      <p:ext uri="{BB962C8B-B14F-4D97-AF65-F5344CB8AC3E}">
        <p14:creationId xmlns:p14="http://schemas.microsoft.com/office/powerpoint/2010/main" val="2909245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E4956-D5C6-9F72-6437-9DD208C23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4D93B-863D-2AC2-1E6D-DC5B124D4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F75E9-1FDF-C96E-B9CF-DFE3CE1C69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681CEA-4F56-27BA-6EEC-207074753F0A}"/>
              </a:ext>
            </a:extLst>
          </p:cNvPr>
          <p:cNvSpPr>
            <a:spLocks noGrp="1"/>
          </p:cNvSpPr>
          <p:nvPr>
            <p:ph type="sldNum" sz="quarter" idx="5"/>
          </p:nvPr>
        </p:nvSpPr>
        <p:spPr/>
        <p:txBody>
          <a:bodyPr/>
          <a:lstStyle/>
          <a:p>
            <a:fld id="{00ACC2A8-E2D8-4B8D-A211-4A5E8B680832}" type="slidenum">
              <a:rPr lang="en-GB" smtClean="0"/>
              <a:t>90</a:t>
            </a:fld>
            <a:endParaRPr lang="en-GB"/>
          </a:p>
        </p:txBody>
      </p:sp>
    </p:spTree>
    <p:extLst>
      <p:ext uri="{BB962C8B-B14F-4D97-AF65-F5344CB8AC3E}">
        <p14:creationId xmlns:p14="http://schemas.microsoft.com/office/powerpoint/2010/main" val="319574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E3F7-1C7A-5809-32ED-2EBF9F5CBA8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82B60D6-97A3-DB6F-03B3-F7D7FA48B8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E575158-292D-96AC-B5AB-B4B54A7296E2}"/>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5" name="Footer Placeholder 4">
            <a:extLst>
              <a:ext uri="{FF2B5EF4-FFF2-40B4-BE49-F238E27FC236}">
                <a16:creationId xmlns:a16="http://schemas.microsoft.com/office/drawing/2014/main" id="{01E2F34E-29C4-7E21-BDCF-D81D222BA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C69480-39C0-4062-C6C5-F602B5E91CD2}"/>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138068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CF1A-2A01-9BF1-D054-B3D254DADC1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42E39A2-D47F-BC1A-659B-39113A865D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445227-0461-3E48-8D05-3342FF0E8FD8}"/>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5" name="Footer Placeholder 4">
            <a:extLst>
              <a:ext uri="{FF2B5EF4-FFF2-40B4-BE49-F238E27FC236}">
                <a16:creationId xmlns:a16="http://schemas.microsoft.com/office/drawing/2014/main" id="{3D3FACA4-1DEC-E980-E57F-D757B5CB91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B844EE-E14A-7BCE-BD0C-4597752DEA77}"/>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189563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AB96C-1B0A-A74F-6E85-D1C2FD23BB9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498F43F-FB9B-B963-49B8-3CE6B50D860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3C3BBA-F93E-1FC1-C202-76DDF004E261}"/>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5" name="Footer Placeholder 4">
            <a:extLst>
              <a:ext uri="{FF2B5EF4-FFF2-40B4-BE49-F238E27FC236}">
                <a16:creationId xmlns:a16="http://schemas.microsoft.com/office/drawing/2014/main" id="{82ADAAAD-2616-4F0D-B9A9-5E756A2168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4683C-BCCE-C0FF-E8DB-246FA11A8DF4}"/>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217374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3FB8D-9119-3B59-A6B0-8C484E0BDE9E}"/>
              </a:ext>
            </a:extLst>
          </p:cNvPr>
          <p:cNvSpPr>
            <a:spLocks noGrp="1"/>
          </p:cNvSpPr>
          <p:nvPr>
            <p:ph type="title" sz="quarter"/>
          </p:nvPr>
        </p:nvSpPr>
        <p:spPr>
          <a:xfrm>
            <a:off x="838200" y="365125"/>
            <a:ext cx="10514013" cy="1323975"/>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2B8423F7-6D57-DF5C-8420-F7C81E7D15D8}"/>
              </a:ext>
            </a:extLst>
          </p:cNvPr>
          <p:cNvSpPr>
            <a:spLocks noGrp="1"/>
          </p:cNvSpPr>
          <p:nvPr>
            <p:ph sz="quarter" idx="1"/>
          </p:nvPr>
        </p:nvSpPr>
        <p:spPr>
          <a:xfrm>
            <a:off x="609600" y="1604963"/>
            <a:ext cx="5408613" cy="19113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BEB160D-6659-35FB-67D5-EABFFAC6D461}"/>
              </a:ext>
            </a:extLst>
          </p:cNvPr>
          <p:cNvSpPr>
            <a:spLocks noGrp="1"/>
          </p:cNvSpPr>
          <p:nvPr>
            <p:ph sz="quarter" idx="2"/>
          </p:nvPr>
        </p:nvSpPr>
        <p:spPr>
          <a:xfrm>
            <a:off x="6170613" y="1604963"/>
            <a:ext cx="5410200" cy="19113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4">
            <a:extLst>
              <a:ext uri="{FF2B5EF4-FFF2-40B4-BE49-F238E27FC236}">
                <a16:creationId xmlns:a16="http://schemas.microsoft.com/office/drawing/2014/main" id="{774AD55E-AEE2-666A-B2F3-B27E96E926B0}"/>
              </a:ext>
            </a:extLst>
          </p:cNvPr>
          <p:cNvSpPr>
            <a:spLocks noGrp="1"/>
          </p:cNvSpPr>
          <p:nvPr>
            <p:ph sz="quarter" idx="3"/>
          </p:nvPr>
        </p:nvSpPr>
        <p:spPr>
          <a:xfrm>
            <a:off x="609600" y="3668713"/>
            <a:ext cx="5408613" cy="19113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5">
            <a:extLst>
              <a:ext uri="{FF2B5EF4-FFF2-40B4-BE49-F238E27FC236}">
                <a16:creationId xmlns:a16="http://schemas.microsoft.com/office/drawing/2014/main" id="{A011DB46-21B6-DC45-DE3B-8F0EA5E401E2}"/>
              </a:ext>
            </a:extLst>
          </p:cNvPr>
          <p:cNvSpPr>
            <a:spLocks noGrp="1"/>
          </p:cNvSpPr>
          <p:nvPr>
            <p:ph sz="quarter" idx="4"/>
          </p:nvPr>
        </p:nvSpPr>
        <p:spPr>
          <a:xfrm>
            <a:off x="6170613" y="3668713"/>
            <a:ext cx="5410200" cy="19113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E42DEB0-2E38-990D-00E4-BB1345E6EC18}"/>
              </a:ext>
            </a:extLst>
          </p:cNvPr>
          <p:cNvSpPr>
            <a:spLocks noGrp="1"/>
          </p:cNvSpPr>
          <p:nvPr>
            <p:ph type="dt" idx="10"/>
          </p:nvPr>
        </p:nvSpPr>
        <p:spPr>
          <a:xfrm>
            <a:off x="838200" y="6356350"/>
            <a:ext cx="2741613" cy="363538"/>
          </a:xfrm>
        </p:spPr>
        <p:txBody>
          <a:bodyPr/>
          <a:lstStyle>
            <a:lvl1pPr>
              <a:defRPr/>
            </a:lvl1pPr>
          </a:lstStyle>
          <a:p>
            <a:r>
              <a:rPr lang="en-GB" altLang="en-US"/>
              <a:t>11/04/26</a:t>
            </a:r>
          </a:p>
        </p:txBody>
      </p:sp>
      <p:sp>
        <p:nvSpPr>
          <p:cNvPr id="8" name="Slide Number Placeholder 7">
            <a:extLst>
              <a:ext uri="{FF2B5EF4-FFF2-40B4-BE49-F238E27FC236}">
                <a16:creationId xmlns:a16="http://schemas.microsoft.com/office/drawing/2014/main" id="{5077E112-DF06-9576-8CEE-09E4B7F03A54}"/>
              </a:ext>
            </a:extLst>
          </p:cNvPr>
          <p:cNvSpPr>
            <a:spLocks noGrp="1"/>
          </p:cNvSpPr>
          <p:nvPr>
            <p:ph type="sldNum" idx="11"/>
          </p:nvPr>
        </p:nvSpPr>
        <p:spPr>
          <a:xfrm>
            <a:off x="8610600" y="6356350"/>
            <a:ext cx="2741613" cy="363538"/>
          </a:xfrm>
        </p:spPr>
        <p:txBody>
          <a:bodyPr/>
          <a:lstStyle>
            <a:lvl1pPr>
              <a:defRPr/>
            </a:lvl1pPr>
          </a:lstStyle>
          <a:p>
            <a:fld id="{8BA07DAB-34B5-43F4-90A5-23695D5CFAFD}" type="slidenum">
              <a:rPr lang="en-GB" altLang="en-US"/>
              <a:pPr/>
              <a:t>‹#›</a:t>
            </a:fld>
            <a:endParaRPr lang="en-GB" altLang="en-US"/>
          </a:p>
        </p:txBody>
      </p:sp>
    </p:spTree>
    <p:extLst>
      <p:ext uri="{BB962C8B-B14F-4D97-AF65-F5344CB8AC3E}">
        <p14:creationId xmlns:p14="http://schemas.microsoft.com/office/powerpoint/2010/main" val="126301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Title Slide">
    <p:bg>
      <p:bgPr>
        <a:solidFill>
          <a:srgbClr val="FFFFFF"/>
        </a:solidFill>
        <a:effectLst/>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1523470" y="1121991"/>
            <a:ext cx="9142998" cy="2386788"/>
          </a:xfrm>
          <a:prstGeom prst="rect">
            <a:avLst/>
          </a:prstGeom>
          <a:noFill/>
          <a:ln w="0">
            <a:noFill/>
          </a:ln>
        </p:spPr>
        <p:txBody>
          <a:bodyPr lIns="91440" tIns="45720" rIns="91440" bIns="45720" anchor="b">
            <a:noAutofit/>
          </a:bodyPr>
          <a:lstStyle>
            <a:lvl1pPr indent="0" algn="ctr">
              <a:lnSpc>
                <a:spcPct val="90000"/>
              </a:lnSpc>
              <a:buNone/>
              <a:defRPr/>
            </a:lvl1pPr>
          </a:lstStyle>
          <a:p>
            <a:pPr indent="0" algn="ctr">
              <a:lnSpc>
                <a:spcPct val="90000"/>
              </a:lnSpc>
              <a:buNone/>
            </a:pPr>
            <a:r>
              <a:rPr lang="en-US" sz="7256" b="0" u="none" strike="noStrike">
                <a:solidFill>
                  <a:srgbClr val="000000"/>
                </a:solidFill>
                <a:effectLst/>
                <a:uFillTx/>
                <a:latin typeface="Calibri Light"/>
              </a:rPr>
              <a:t>Click to edit Master title style</a:t>
            </a:r>
            <a:endParaRPr lang="en-US" sz="7256" b="0" u="none" strike="noStrike">
              <a:solidFill>
                <a:srgbClr val="000000"/>
              </a:solidFill>
              <a:effectLst/>
              <a:uFillTx/>
              <a:latin typeface="Calibri"/>
            </a:endParaRPr>
          </a:p>
        </p:txBody>
      </p:sp>
      <p:sp>
        <p:nvSpPr>
          <p:cNvPr id="16" name="PlaceHolder 2"/>
          <p:cNvSpPr>
            <a:spLocks noGrp="1"/>
          </p:cNvSpPr>
          <p:nvPr>
            <p:ph type="dt" idx="10"/>
          </p:nvPr>
        </p:nvSpPr>
        <p:spPr>
          <a:xfrm>
            <a:off x="837712" y="6355770"/>
            <a:ext cx="2742595" cy="364854"/>
          </a:xfrm>
          <a:prstGeom prst="rect">
            <a:avLst/>
          </a:prstGeom>
          <a:noFill/>
          <a:ln w="0">
            <a:noFill/>
          </a:ln>
        </p:spPr>
        <p:txBody>
          <a:bodyPr lIns="91440" tIns="45720" rIns="91440" bIns="45720" anchor="ctr">
            <a:noAutofit/>
          </a:bodyPr>
          <a:lstStyle>
            <a:lvl1pPr indent="0">
              <a:lnSpc>
                <a:spcPct val="100000"/>
              </a:lnSpc>
              <a:buNone/>
              <a:defRPr lang="en-GB" sz="1451" b="0" u="none" strike="noStrike">
                <a:solidFill>
                  <a:srgbClr val="8B8B8B"/>
                </a:solidFill>
                <a:effectLst/>
                <a:uFillTx/>
                <a:latin typeface="Calibri"/>
              </a:defRPr>
            </a:lvl1pPr>
          </a:lstStyle>
          <a:p>
            <a:r>
              <a:rPr lang="en-GB"/>
              <a:t>&lt;date/time&gt;</a:t>
            </a:r>
            <a:endParaRPr lang="en-GB">
              <a:solidFill>
                <a:srgbClr val="000000"/>
              </a:solidFill>
              <a:latin typeface="Times New Roman"/>
            </a:endParaRPr>
          </a:p>
        </p:txBody>
      </p:sp>
      <p:sp>
        <p:nvSpPr>
          <p:cNvPr id="17" name="PlaceHolder 3"/>
          <p:cNvSpPr>
            <a:spLocks noGrp="1"/>
          </p:cNvSpPr>
          <p:nvPr>
            <p:ph type="ftr" idx="11"/>
          </p:nvPr>
        </p:nvSpPr>
        <p:spPr>
          <a:xfrm>
            <a:off x="4037914" y="6355770"/>
            <a:ext cx="4114109" cy="364854"/>
          </a:xfrm>
          <a:prstGeom prst="rect">
            <a:avLst/>
          </a:prstGeom>
          <a:noFill/>
          <a:ln w="0">
            <a:noFill/>
          </a:ln>
        </p:spPr>
        <p:txBody>
          <a:bodyPr lIns="91440" tIns="45720" rIns="91440" bIns="45720" anchor="ctr">
            <a:noAutofit/>
          </a:bodyPr>
          <a:lstStyle>
            <a:lvl1pPr indent="0" algn="ctr">
              <a:buNone/>
              <a:defRPr lang="en-GB" sz="1693" b="0" u="none" strike="noStrike">
                <a:solidFill>
                  <a:srgbClr val="000000"/>
                </a:solidFill>
                <a:effectLst/>
                <a:uFillTx/>
                <a:latin typeface="Times New Roman"/>
              </a:defRPr>
            </a:lvl1pPr>
          </a:lstStyle>
          <a:p>
            <a:r>
              <a:rPr lang="en-GB"/>
              <a:t>&lt;footer&gt;</a:t>
            </a:r>
          </a:p>
        </p:txBody>
      </p:sp>
      <p:sp>
        <p:nvSpPr>
          <p:cNvPr id="18" name="PlaceHolder 4"/>
          <p:cNvSpPr>
            <a:spLocks noGrp="1"/>
          </p:cNvSpPr>
          <p:nvPr>
            <p:ph type="sldNum" idx="12"/>
          </p:nvPr>
        </p:nvSpPr>
        <p:spPr>
          <a:xfrm>
            <a:off x="8609631" y="6355770"/>
            <a:ext cx="2742595" cy="364854"/>
          </a:xfrm>
          <a:prstGeom prst="rect">
            <a:avLst/>
          </a:prstGeom>
          <a:noFill/>
          <a:ln w="0">
            <a:noFill/>
          </a:ln>
        </p:spPr>
        <p:txBody>
          <a:bodyPr lIns="91440" tIns="45720" rIns="91440" bIns="45720" anchor="ctr">
            <a:noAutofit/>
          </a:bodyPr>
          <a:lstStyle>
            <a:lvl1pPr indent="0" algn="r">
              <a:lnSpc>
                <a:spcPct val="100000"/>
              </a:lnSpc>
              <a:buNone/>
              <a:defRPr lang="en-GB" sz="1451" b="0" u="none" strike="noStrike">
                <a:solidFill>
                  <a:srgbClr val="8B8B8B"/>
                </a:solidFill>
                <a:effectLst/>
                <a:uFillTx/>
                <a:latin typeface="Calibri"/>
              </a:defRPr>
            </a:lvl1pPr>
          </a:lstStyle>
          <a:p>
            <a:fld id="{B73A8BE0-5117-409D-BD6D-724F622387F2}" type="slidenum">
              <a:rPr lang="en-GB" smtClean="0"/>
              <a:pPr/>
              <a:t>‹#›</a:t>
            </a:fld>
            <a:endParaRPr lang="en-GB">
              <a:solidFill>
                <a:srgbClr val="000000"/>
              </a:solidFill>
              <a:latin typeface="Times New Roman"/>
            </a:endParaRPr>
          </a:p>
        </p:txBody>
      </p:sp>
      <p:sp>
        <p:nvSpPr>
          <p:cNvPr id="19" name="PlaceHolder 5"/>
          <p:cNvSpPr>
            <a:spLocks noGrp="1"/>
          </p:cNvSpPr>
          <p:nvPr>
            <p:ph type="body"/>
          </p:nvPr>
        </p:nvSpPr>
        <p:spPr>
          <a:xfrm>
            <a:off x="609127" y="1603963"/>
            <a:ext cx="10971684" cy="3976819"/>
          </a:xfrm>
          <a:prstGeom prst="rect">
            <a:avLst/>
          </a:prstGeom>
          <a:noFill/>
          <a:ln w="0">
            <a:noFill/>
          </a:ln>
        </p:spPr>
        <p:txBody>
          <a:bodyPr lIns="0" tIns="0" rIns="0" bIns="0" anchor="t">
            <a:normAutofit/>
          </a:bodyPr>
          <a:lstStyle>
            <a:lvl1pPr marL="522461" indent="-391846">
              <a:lnSpc>
                <a:spcPct val="90000"/>
              </a:lnSpc>
              <a:spcBef>
                <a:spcPts val="1413"/>
              </a:spcBef>
              <a:buClr>
                <a:srgbClr val="000000"/>
              </a:buClr>
              <a:buSzPct val="45000"/>
              <a:buFont typeface="Wingdings" charset="2"/>
              <a:buChar char=""/>
              <a:defRPr/>
            </a:lvl1pPr>
          </a:lstStyle>
          <a:p>
            <a:pPr marL="432000" indent="-324000">
              <a:lnSpc>
                <a:spcPct val="90000"/>
              </a:lnSpc>
              <a:spcBef>
                <a:spcPts val="1168"/>
              </a:spcBef>
              <a:buClr>
                <a:srgbClr val="000000"/>
              </a:buClr>
              <a:buSzPct val="45000"/>
              <a:buFont typeface="Wingdings" charset="2"/>
              <a:buChar char=""/>
            </a:pPr>
            <a:r>
              <a:rPr lang="en-US" sz="2794" b="0" u="none" strike="noStrike">
                <a:solidFill>
                  <a:srgbClr val="000000"/>
                </a:solidFill>
                <a:effectLst/>
                <a:uFillTx/>
                <a:latin typeface="Calibri"/>
              </a:rPr>
              <a:t>Click to edit the outline text format</a:t>
            </a:r>
          </a:p>
          <a:p>
            <a:pPr marL="1044922" lvl="1" indent="-391846">
              <a:lnSpc>
                <a:spcPct val="90000"/>
              </a:lnSpc>
              <a:spcBef>
                <a:spcPts val="1131"/>
              </a:spcBef>
              <a:buClr>
                <a:srgbClr val="000000"/>
              </a:buClr>
              <a:buSzPct val="75000"/>
              <a:buFont typeface="Symbol" charset="2"/>
              <a:buChar char=""/>
            </a:pPr>
            <a:r>
              <a:rPr lang="en-US" sz="1996" b="0" u="none" strike="noStrike">
                <a:solidFill>
                  <a:srgbClr val="000000"/>
                </a:solidFill>
                <a:effectLst/>
                <a:uFillTx/>
                <a:latin typeface="Calibri"/>
              </a:rPr>
              <a:t>Second Outline Level</a:t>
            </a:r>
          </a:p>
          <a:p>
            <a:pPr marL="1567382" lvl="2" indent="-348307">
              <a:lnSpc>
                <a:spcPct val="90000"/>
              </a:lnSpc>
              <a:spcBef>
                <a:spcPts val="850"/>
              </a:spcBef>
              <a:buClr>
                <a:srgbClr val="000000"/>
              </a:buClr>
              <a:buSzPct val="45000"/>
              <a:buFont typeface="Wingdings" charset="2"/>
              <a:buChar char=""/>
            </a:pPr>
            <a:r>
              <a:rPr lang="en-US" sz="1802" b="0" u="none" strike="noStrike">
                <a:solidFill>
                  <a:srgbClr val="000000"/>
                </a:solidFill>
                <a:effectLst/>
                <a:uFillTx/>
                <a:latin typeface="Calibri"/>
              </a:rPr>
              <a:t>Third Outline Level</a:t>
            </a:r>
          </a:p>
          <a:p>
            <a:pPr marL="2089843" lvl="3" indent="-261230">
              <a:lnSpc>
                <a:spcPct val="90000"/>
              </a:lnSpc>
              <a:spcBef>
                <a:spcPts val="566"/>
              </a:spcBef>
              <a:buClr>
                <a:srgbClr val="000000"/>
              </a:buClr>
              <a:buSzPct val="75000"/>
              <a:buFont typeface="Symbol" charset="2"/>
              <a:buChar char=""/>
            </a:pPr>
            <a:r>
              <a:rPr lang="en-US" sz="1802" b="0" u="none" strike="noStrike">
                <a:solidFill>
                  <a:srgbClr val="000000"/>
                </a:solidFill>
                <a:effectLst/>
                <a:uFillTx/>
                <a:latin typeface="Calibri"/>
              </a:rPr>
              <a:t>Fourth Outline Level</a:t>
            </a:r>
          </a:p>
          <a:p>
            <a:pPr marL="2612304" lvl="4" indent="-261230">
              <a:lnSpc>
                <a:spcPct val="90000"/>
              </a:lnSpc>
              <a:spcBef>
                <a:spcPts val="281"/>
              </a:spcBef>
              <a:buClr>
                <a:srgbClr val="000000"/>
              </a:buClr>
              <a:buSzPct val="45000"/>
              <a:buFont typeface="Wingdings" charset="2"/>
              <a:buChar char=""/>
            </a:pPr>
            <a:r>
              <a:rPr lang="en-US" sz="1996" b="0" u="none" strike="noStrike">
                <a:solidFill>
                  <a:srgbClr val="000000"/>
                </a:solidFill>
                <a:effectLst/>
                <a:uFillTx/>
                <a:latin typeface="Calibri"/>
              </a:rPr>
              <a:t>Fifth Outline Level</a:t>
            </a:r>
          </a:p>
          <a:p>
            <a:pPr marL="3134765" lvl="5" indent="-261230">
              <a:lnSpc>
                <a:spcPct val="90000"/>
              </a:lnSpc>
              <a:spcBef>
                <a:spcPts val="281"/>
              </a:spcBef>
              <a:buClr>
                <a:srgbClr val="000000"/>
              </a:buClr>
              <a:buSzPct val="45000"/>
              <a:buFont typeface="Wingdings" charset="2"/>
              <a:buChar char=""/>
            </a:pPr>
            <a:r>
              <a:rPr lang="en-US" sz="1996" b="0" u="none" strike="noStrike">
                <a:solidFill>
                  <a:srgbClr val="000000"/>
                </a:solidFill>
                <a:effectLst/>
                <a:uFillTx/>
                <a:latin typeface="Calibri"/>
              </a:rPr>
              <a:t>Sixth Outline Level</a:t>
            </a:r>
          </a:p>
          <a:p>
            <a:pPr marL="3657226" lvl="6" indent="-261230">
              <a:lnSpc>
                <a:spcPct val="90000"/>
              </a:lnSpc>
              <a:spcBef>
                <a:spcPts val="281"/>
              </a:spcBef>
              <a:buClr>
                <a:srgbClr val="000000"/>
              </a:buClr>
              <a:buSzPct val="45000"/>
              <a:buFont typeface="Wingdings" charset="2"/>
              <a:buChar char=""/>
            </a:pPr>
            <a:r>
              <a:rPr lang="en-US" sz="1996" b="0" u="none" strike="noStrike">
                <a:solidFill>
                  <a:srgbClr val="000000"/>
                </a:solidFill>
                <a:effectLst/>
                <a:uFillTx/>
                <a:latin typeface="Calibri"/>
              </a:rPr>
              <a:t>Seventh Outline Level</a:t>
            </a:r>
          </a:p>
        </p:txBody>
      </p:sp>
    </p:spTree>
    <p:extLst>
      <p:ext uri="{BB962C8B-B14F-4D97-AF65-F5344CB8AC3E}">
        <p14:creationId xmlns:p14="http://schemas.microsoft.com/office/powerpoint/2010/main" val="44107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E58B-C695-A432-595F-185255E00D8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2CF670-5E93-0396-4AC5-E6D758B277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0F4379-231C-FB22-D584-777B6368AA5C}"/>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5" name="Footer Placeholder 4">
            <a:extLst>
              <a:ext uri="{FF2B5EF4-FFF2-40B4-BE49-F238E27FC236}">
                <a16:creationId xmlns:a16="http://schemas.microsoft.com/office/drawing/2014/main" id="{78D18E21-1B7A-BF34-D9A0-32DDB240AB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34BEEC-8C95-8DE1-2F0B-85BC334E1D5A}"/>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322255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584A-3349-B677-9A0C-E3E04998AE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C8333F3-85F3-0F66-C7E1-50600FD4B9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0FD4AC-AD62-79C8-A048-230159020570}"/>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5" name="Footer Placeholder 4">
            <a:extLst>
              <a:ext uri="{FF2B5EF4-FFF2-40B4-BE49-F238E27FC236}">
                <a16:creationId xmlns:a16="http://schemas.microsoft.com/office/drawing/2014/main" id="{F275C705-7082-6B4E-47ED-8380B1DFE5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4A7F9-90CD-692D-BFEC-5B09BE196C22}"/>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65014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CC95-8F25-C1A0-2F40-ECA7C65BF0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91B593E-B279-F291-18CE-912514B7B6C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D3F72B2-4510-B37C-F1B9-5A559CD3F80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3F401C0-0F10-B9DD-FDD1-6B209BDB84B6}"/>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6" name="Footer Placeholder 5">
            <a:extLst>
              <a:ext uri="{FF2B5EF4-FFF2-40B4-BE49-F238E27FC236}">
                <a16:creationId xmlns:a16="http://schemas.microsoft.com/office/drawing/2014/main" id="{268F9DF7-FC99-BF73-18AA-F9D29807D5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8EC965-AA47-C497-D288-C88742883C2A}"/>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35956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35A4-29B7-3772-DA3E-AD34747F67C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7AC6A59-1F17-32C3-572C-966E8770AF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63180B-CE95-7536-878F-E3B5C9B3B2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95E4120-ABF3-B45E-CFEA-4BBFBEF65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96FCF-4297-5E53-30DD-06B09AE70A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BF5CA4E-F00C-C0E3-E0E4-85052FFEE5A7}"/>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8" name="Footer Placeholder 7">
            <a:extLst>
              <a:ext uri="{FF2B5EF4-FFF2-40B4-BE49-F238E27FC236}">
                <a16:creationId xmlns:a16="http://schemas.microsoft.com/office/drawing/2014/main" id="{0F977D0B-A3B5-436F-DBBC-FC87B6EAE2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762CEB-5D02-044C-F103-9A01D1CDB928}"/>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159385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14AE-0B97-5921-FBC1-97BEDB1E1A7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21C4925-1F4D-0E8B-E90C-917E7ADC0D5A}"/>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4" name="Footer Placeholder 3">
            <a:extLst>
              <a:ext uri="{FF2B5EF4-FFF2-40B4-BE49-F238E27FC236}">
                <a16:creationId xmlns:a16="http://schemas.microsoft.com/office/drawing/2014/main" id="{9A893D0A-20EC-7DBA-A4AD-5A793DC502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A7472C-33ED-C1C4-8463-58679187ACC4}"/>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340432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738FC-B723-0585-D6D0-50954B507551}"/>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3" name="Footer Placeholder 2">
            <a:extLst>
              <a:ext uri="{FF2B5EF4-FFF2-40B4-BE49-F238E27FC236}">
                <a16:creationId xmlns:a16="http://schemas.microsoft.com/office/drawing/2014/main" id="{1A5464D8-D740-2621-DF7B-0C1665D124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8A8129-38D0-14C6-572A-1AAFBCB68F6A}"/>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133406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FF94-5A7C-2596-E573-290869C530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1D7A0B2-E81F-CD39-86B2-6E887C0C6F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B143FAA-2351-9FF8-E0ED-5A775EDDD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2559D6-4D35-9BF0-A098-1A549EB91F76}"/>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6" name="Footer Placeholder 5">
            <a:extLst>
              <a:ext uri="{FF2B5EF4-FFF2-40B4-BE49-F238E27FC236}">
                <a16:creationId xmlns:a16="http://schemas.microsoft.com/office/drawing/2014/main" id="{921437FD-EABC-B42D-84E8-95024B423C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900C72-3656-3F53-8F04-348CF30A963D}"/>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416379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82D8-B148-2A08-88F3-90666B3E7E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34944FB-F006-20C3-0561-5163B5351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A66602-2C96-8AC2-5C07-357BE81B4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41097B-72F2-6D94-6889-76E9B36760F6}"/>
              </a:ext>
            </a:extLst>
          </p:cNvPr>
          <p:cNvSpPr>
            <a:spLocks noGrp="1"/>
          </p:cNvSpPr>
          <p:nvPr>
            <p:ph type="dt" sz="half" idx="10"/>
          </p:nvPr>
        </p:nvSpPr>
        <p:spPr/>
        <p:txBody>
          <a:bodyPr/>
          <a:lstStyle/>
          <a:p>
            <a:fld id="{48ABE288-FD03-4A92-987D-083E52479122}" type="datetimeFigureOut">
              <a:rPr lang="en-GB" smtClean="0"/>
              <a:t>26/04/2026</a:t>
            </a:fld>
            <a:endParaRPr lang="en-GB"/>
          </a:p>
        </p:txBody>
      </p:sp>
      <p:sp>
        <p:nvSpPr>
          <p:cNvPr id="6" name="Footer Placeholder 5">
            <a:extLst>
              <a:ext uri="{FF2B5EF4-FFF2-40B4-BE49-F238E27FC236}">
                <a16:creationId xmlns:a16="http://schemas.microsoft.com/office/drawing/2014/main" id="{35446BCC-D3F3-14EC-E42D-302FCD056D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7759E6-EF0E-CA15-821E-694EB25C2156}"/>
              </a:ext>
            </a:extLst>
          </p:cNvPr>
          <p:cNvSpPr>
            <a:spLocks noGrp="1"/>
          </p:cNvSpPr>
          <p:nvPr>
            <p:ph type="sldNum" sz="quarter" idx="12"/>
          </p:nvPr>
        </p:nvSpPr>
        <p:spPr/>
        <p:txBody>
          <a:bodyPr/>
          <a:lstStyle/>
          <a:p>
            <a:fld id="{95F4B7CB-4002-4C1B-8496-BCBC47EBB44D}" type="slidenum">
              <a:rPr lang="en-GB" smtClean="0"/>
              <a:t>‹#›</a:t>
            </a:fld>
            <a:endParaRPr lang="en-GB"/>
          </a:p>
        </p:txBody>
      </p:sp>
    </p:spTree>
    <p:extLst>
      <p:ext uri="{BB962C8B-B14F-4D97-AF65-F5344CB8AC3E}">
        <p14:creationId xmlns:p14="http://schemas.microsoft.com/office/powerpoint/2010/main" val="83654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6EFCF-D2EE-CAB7-9AB0-A8A2DEB91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CD652E0-7542-4F9A-ACC9-0E087244D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BE0A1B-047D-7268-5C68-6E51322F8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BE288-FD03-4A92-987D-083E52479122}" type="datetimeFigureOut">
              <a:rPr lang="en-GB" smtClean="0"/>
              <a:t>26/04/2026</a:t>
            </a:fld>
            <a:endParaRPr lang="en-GB"/>
          </a:p>
        </p:txBody>
      </p:sp>
      <p:sp>
        <p:nvSpPr>
          <p:cNvPr id="5" name="Footer Placeholder 4">
            <a:extLst>
              <a:ext uri="{FF2B5EF4-FFF2-40B4-BE49-F238E27FC236}">
                <a16:creationId xmlns:a16="http://schemas.microsoft.com/office/drawing/2014/main" id="{35E90DA1-57E2-77CF-83CC-0F6409884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8CBD80-3345-EA81-F325-8EE835309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4B7CB-4002-4C1B-8496-BCBC47EBB44D}" type="slidenum">
              <a:rPr lang="en-GB" smtClean="0"/>
              <a:t>‹#›</a:t>
            </a:fld>
            <a:endParaRPr lang="en-GB"/>
          </a:p>
        </p:txBody>
      </p:sp>
    </p:spTree>
    <p:extLst>
      <p:ext uri="{BB962C8B-B14F-4D97-AF65-F5344CB8AC3E}">
        <p14:creationId xmlns:p14="http://schemas.microsoft.com/office/powerpoint/2010/main" val="2585699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3DC80-24FE-439F-C805-608312D58C2D}"/>
              </a:ext>
            </a:extLst>
          </p:cNvPr>
          <p:cNvSpPr txBox="1"/>
          <p:nvPr/>
        </p:nvSpPr>
        <p:spPr>
          <a:xfrm>
            <a:off x="531628" y="1690577"/>
            <a:ext cx="11047228" cy="3139321"/>
          </a:xfrm>
          <a:prstGeom prst="rect">
            <a:avLst/>
          </a:prstGeom>
          <a:noFill/>
        </p:spPr>
        <p:txBody>
          <a:bodyPr wrap="square" rtlCol="0">
            <a:spAutoFit/>
          </a:bodyPr>
          <a:lstStyle/>
          <a:p>
            <a:pPr algn="ctr"/>
            <a:r>
              <a:rPr lang="en-GB" sz="6600" b="1" dirty="0"/>
              <a:t>The last of the Crusades</a:t>
            </a:r>
            <a:br>
              <a:rPr lang="en-GB" sz="6600" b="1" dirty="0"/>
            </a:br>
            <a:r>
              <a:rPr lang="en-GB" sz="6600" b="1" dirty="0"/>
              <a:t>and,</a:t>
            </a:r>
          </a:p>
          <a:p>
            <a:pPr algn="ctr"/>
            <a:r>
              <a:rPr lang="en-GB" sz="6600" b="1" dirty="0"/>
              <a:t>Who was Roger de </a:t>
            </a:r>
            <a:r>
              <a:rPr lang="en-GB" sz="6600" b="1" dirty="0" err="1"/>
              <a:t>Ingepenne</a:t>
            </a:r>
            <a:r>
              <a:rPr lang="en-GB" sz="6600" b="1" dirty="0"/>
              <a:t>?</a:t>
            </a:r>
          </a:p>
        </p:txBody>
      </p:sp>
    </p:spTree>
    <p:extLst>
      <p:ext uri="{BB962C8B-B14F-4D97-AF65-F5344CB8AC3E}">
        <p14:creationId xmlns:p14="http://schemas.microsoft.com/office/powerpoint/2010/main" val="366003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63238" y="-319456"/>
            <a:ext cx="5001164" cy="7320602"/>
          </a:xfrm>
          <a:prstGeom prst="rect">
            <a:avLst/>
          </a:prstGeom>
        </p:spPr>
      </p:pic>
      <p:sp>
        <p:nvSpPr>
          <p:cNvPr id="5" name="TextBox 4"/>
          <p:cNvSpPr txBox="1"/>
          <p:nvPr/>
        </p:nvSpPr>
        <p:spPr>
          <a:xfrm>
            <a:off x="914400" y="1136822"/>
            <a:ext cx="3289119" cy="2800767"/>
          </a:xfrm>
          <a:prstGeom prst="rect">
            <a:avLst/>
          </a:prstGeom>
          <a:noFill/>
        </p:spPr>
        <p:txBody>
          <a:bodyPr wrap="square" rtlCol="0">
            <a:spAutoFit/>
          </a:bodyPr>
          <a:lstStyle/>
          <a:p>
            <a:r>
              <a:rPr lang="en-GB" sz="4400" dirty="0">
                <a:latin typeface="Arial Rounded MT Bold" panose="020F0704030504030204" pitchFamily="34" charset="0"/>
              </a:rPr>
              <a:t>The </a:t>
            </a:r>
            <a:r>
              <a:rPr lang="en-GB" sz="4400" dirty="0" err="1">
                <a:latin typeface="Arial Rounded MT Bold" panose="020F0704030504030204" pitchFamily="34" charset="0"/>
              </a:rPr>
              <a:t>Sawley</a:t>
            </a:r>
            <a:r>
              <a:rPr lang="en-GB" sz="4400" dirty="0">
                <a:latin typeface="Arial Rounded MT Bold" panose="020F0704030504030204" pitchFamily="34" charset="0"/>
              </a:rPr>
              <a:t>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1190-1210</a:t>
            </a:r>
          </a:p>
        </p:txBody>
      </p:sp>
    </p:spTree>
    <p:extLst>
      <p:ext uri="{BB962C8B-B14F-4D97-AF65-F5344CB8AC3E}">
        <p14:creationId xmlns:p14="http://schemas.microsoft.com/office/powerpoint/2010/main" val="62336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903" y="1037968"/>
            <a:ext cx="3381195" cy="2800767"/>
          </a:xfrm>
          <a:prstGeom prst="rect">
            <a:avLst/>
          </a:prstGeom>
          <a:noFill/>
        </p:spPr>
        <p:txBody>
          <a:bodyPr wrap="square" rtlCol="0">
            <a:spAutoFit/>
          </a:bodyPr>
          <a:lstStyle/>
          <a:p>
            <a:r>
              <a:rPr lang="en-GB" sz="4400" dirty="0">
                <a:latin typeface="Arial Rounded MT Bold" panose="020F0704030504030204" pitchFamily="34" charset="0"/>
              </a:rPr>
              <a:t>The Vercelli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c 1219</a:t>
            </a:r>
          </a:p>
        </p:txBody>
      </p:sp>
      <p:pic>
        <p:nvPicPr>
          <p:cNvPr id="5" name="Picture 4">
            <a:extLst>
              <a:ext uri="{FF2B5EF4-FFF2-40B4-BE49-F238E27FC236}">
                <a16:creationId xmlns:a16="http://schemas.microsoft.com/office/drawing/2014/main" id="{BB645110-7318-B6F8-B8F1-64FDE8D24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67" y="809528"/>
            <a:ext cx="7063274" cy="5238944"/>
          </a:xfrm>
          <a:prstGeom prst="rect">
            <a:avLst/>
          </a:prstGeom>
        </p:spPr>
      </p:pic>
    </p:spTree>
    <p:extLst>
      <p:ext uri="{BB962C8B-B14F-4D97-AF65-F5344CB8AC3E}">
        <p14:creationId xmlns:p14="http://schemas.microsoft.com/office/powerpoint/2010/main" val="162919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9613" y="-569992"/>
            <a:ext cx="6867196" cy="8007181"/>
          </a:xfrm>
          <a:prstGeom prst="rect">
            <a:avLst/>
          </a:prstGeom>
        </p:spPr>
      </p:pic>
      <p:sp>
        <p:nvSpPr>
          <p:cNvPr id="3" name="TextBox 2"/>
          <p:cNvSpPr txBox="1"/>
          <p:nvPr/>
        </p:nvSpPr>
        <p:spPr>
          <a:xfrm>
            <a:off x="9016409" y="1087395"/>
            <a:ext cx="2846078" cy="3477875"/>
          </a:xfrm>
          <a:prstGeom prst="rect">
            <a:avLst/>
          </a:prstGeom>
          <a:noFill/>
        </p:spPr>
        <p:txBody>
          <a:bodyPr wrap="square" rtlCol="0">
            <a:spAutoFit/>
          </a:bodyPr>
          <a:lstStyle/>
          <a:p>
            <a:r>
              <a:rPr lang="en-GB" sz="4400" dirty="0">
                <a:latin typeface="Arial Rounded MT Bold" panose="020F0704030504030204" pitchFamily="34" charset="0"/>
              </a:rPr>
              <a:t>The Hereford Map </a:t>
            </a:r>
          </a:p>
          <a:p>
            <a:endParaRPr lang="en-GB" sz="4400" dirty="0">
              <a:latin typeface="Arial Rounded MT Bold" panose="020F0704030504030204" pitchFamily="34" charset="0"/>
            </a:endParaRPr>
          </a:p>
          <a:p>
            <a:r>
              <a:rPr lang="en-GB" sz="4400" dirty="0">
                <a:latin typeface="Arial Rounded MT Bold" panose="020F0704030504030204" pitchFamily="34" charset="0"/>
              </a:rPr>
              <a:t>c1300</a:t>
            </a:r>
          </a:p>
        </p:txBody>
      </p:sp>
    </p:spTree>
    <p:extLst>
      <p:ext uri="{BB962C8B-B14F-4D97-AF65-F5344CB8AC3E}">
        <p14:creationId xmlns:p14="http://schemas.microsoft.com/office/powerpoint/2010/main" val="827909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214CAB-5C7B-FA7B-CCB3-1B6BFAB8B3CB}"/>
              </a:ext>
            </a:extLst>
          </p:cNvPr>
          <p:cNvSpPr txBox="1"/>
          <p:nvPr/>
        </p:nvSpPr>
        <p:spPr>
          <a:xfrm>
            <a:off x="1155441" y="1351508"/>
            <a:ext cx="9881118" cy="4154984"/>
          </a:xfrm>
          <a:prstGeom prst="rect">
            <a:avLst/>
          </a:prstGeom>
          <a:noFill/>
        </p:spPr>
        <p:txBody>
          <a:bodyPr wrap="square" rtlCol="0">
            <a:spAutoFit/>
          </a:bodyPr>
          <a:lstStyle/>
          <a:p>
            <a:pPr algn="ctr"/>
            <a:r>
              <a:rPr lang="en-GB" sz="6600" b="1" dirty="0"/>
              <a:t>The Crusades,</a:t>
            </a:r>
            <a:br>
              <a:rPr lang="en-GB" sz="6600" b="1" dirty="0"/>
            </a:br>
            <a:r>
              <a:rPr lang="en-GB" sz="6600" b="1" dirty="0"/>
              <a:t>Winning the war was easy, keeping the peace was hard and expensive</a:t>
            </a:r>
          </a:p>
        </p:txBody>
      </p:sp>
    </p:spTree>
    <p:extLst>
      <p:ext uri="{BB962C8B-B14F-4D97-AF65-F5344CB8AC3E}">
        <p14:creationId xmlns:p14="http://schemas.microsoft.com/office/powerpoint/2010/main" val="132968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F92303-01E2-D043-D529-92C6F563DEBC}"/>
              </a:ext>
            </a:extLst>
          </p:cNvPr>
          <p:cNvSpPr txBox="1"/>
          <p:nvPr/>
        </p:nvSpPr>
        <p:spPr>
          <a:xfrm>
            <a:off x="956930" y="659219"/>
            <a:ext cx="10398642" cy="5263116"/>
          </a:xfrm>
          <a:prstGeom prst="rect">
            <a:avLst/>
          </a:prstGeom>
          <a:noFill/>
        </p:spPr>
        <p:txBody>
          <a:bodyPr wrap="square" rtlCol="0">
            <a:spAutoFit/>
          </a:bodyPr>
          <a:lstStyle/>
          <a:p>
            <a:endParaRPr lang="en-GB" dirty="0"/>
          </a:p>
        </p:txBody>
      </p:sp>
      <p:graphicFrame>
        <p:nvGraphicFramePr>
          <p:cNvPr id="7" name="Table 6">
            <a:extLst>
              <a:ext uri="{FF2B5EF4-FFF2-40B4-BE49-F238E27FC236}">
                <a16:creationId xmlns:a16="http://schemas.microsoft.com/office/drawing/2014/main" id="{D66A6B80-EDAF-8D4F-53DF-7F590DCA3F92}"/>
              </a:ext>
            </a:extLst>
          </p:cNvPr>
          <p:cNvGraphicFramePr>
            <a:graphicFrameLocks noGrp="1"/>
          </p:cNvGraphicFramePr>
          <p:nvPr>
            <p:extLst>
              <p:ext uri="{D42A27DB-BD31-4B8C-83A1-F6EECF244321}">
                <p14:modId xmlns:p14="http://schemas.microsoft.com/office/powerpoint/2010/main" val="3808974079"/>
              </p:ext>
            </p:extLst>
          </p:nvPr>
        </p:nvGraphicFramePr>
        <p:xfrm>
          <a:off x="1223917" y="674416"/>
          <a:ext cx="9744166" cy="5296412"/>
        </p:xfrm>
        <a:graphic>
          <a:graphicData uri="http://schemas.openxmlformats.org/drawingml/2006/table">
            <a:tbl>
              <a:tblPr firstRow="1" firstCol="1" bandRow="1">
                <a:tableStyleId>{5C22544A-7EE6-4342-B048-85BDC9FD1C3A}</a:tableStyleId>
              </a:tblPr>
              <a:tblGrid>
                <a:gridCol w="1482808">
                  <a:extLst>
                    <a:ext uri="{9D8B030D-6E8A-4147-A177-3AD203B41FA5}">
                      <a16:colId xmlns:a16="http://schemas.microsoft.com/office/drawing/2014/main" val="2501809368"/>
                    </a:ext>
                  </a:extLst>
                </a:gridCol>
                <a:gridCol w="2753786">
                  <a:extLst>
                    <a:ext uri="{9D8B030D-6E8A-4147-A177-3AD203B41FA5}">
                      <a16:colId xmlns:a16="http://schemas.microsoft.com/office/drawing/2014/main" val="1631959866"/>
                    </a:ext>
                  </a:extLst>
                </a:gridCol>
                <a:gridCol w="2753786">
                  <a:extLst>
                    <a:ext uri="{9D8B030D-6E8A-4147-A177-3AD203B41FA5}">
                      <a16:colId xmlns:a16="http://schemas.microsoft.com/office/drawing/2014/main" val="1888809720"/>
                    </a:ext>
                  </a:extLst>
                </a:gridCol>
                <a:gridCol w="2753786">
                  <a:extLst>
                    <a:ext uri="{9D8B030D-6E8A-4147-A177-3AD203B41FA5}">
                      <a16:colId xmlns:a16="http://schemas.microsoft.com/office/drawing/2014/main" val="922566603"/>
                    </a:ext>
                  </a:extLst>
                </a:gridCol>
              </a:tblGrid>
              <a:tr h="335397">
                <a:tc>
                  <a:txBody>
                    <a:bodyPr/>
                    <a:lstStyle/>
                    <a:p>
                      <a:pPr>
                        <a:lnSpc>
                          <a:spcPct val="107000"/>
                        </a:lnSpc>
                        <a:spcAft>
                          <a:spcPts val="800"/>
                        </a:spcAft>
                        <a:buNone/>
                      </a:pPr>
                      <a:r>
                        <a:rPr lang="en-GB" sz="1400" kern="100" dirty="0">
                          <a:effectLst/>
                        </a:rPr>
                        <a:t> Crusade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400" kern="100">
                          <a:effectLst/>
                        </a:rPr>
                        <a:t>Dates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400" kern="100">
                          <a:effectLst/>
                        </a:rPr>
                        <a:t>What Happened?</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400" kern="100" dirty="0">
                          <a:effectLst/>
                        </a:rPr>
                        <a:t>Success?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extLst>
                  <a:ext uri="{0D108BD9-81ED-4DB2-BD59-A6C34878D82A}">
                    <a16:rowId xmlns:a16="http://schemas.microsoft.com/office/drawing/2014/main" val="3000770509"/>
                  </a:ext>
                </a:extLst>
              </a:tr>
              <a:tr h="335397">
                <a:tc>
                  <a:txBody>
                    <a:bodyPr/>
                    <a:lstStyle/>
                    <a:p>
                      <a:pPr>
                        <a:lnSpc>
                          <a:spcPct val="107000"/>
                        </a:lnSpc>
                        <a:spcAft>
                          <a:spcPts val="800"/>
                        </a:spcAft>
                        <a:buNone/>
                      </a:pPr>
                      <a:r>
                        <a:rPr lang="en-GB" sz="1200" kern="100" dirty="0">
                          <a:effectLst/>
                        </a:rPr>
                        <a:t> First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1096–1099</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Captured Jerusalem. Set up Crusader states.</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dirty="0">
                          <a:effectLst/>
                        </a:rPr>
                        <a:t>✅ Success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3953069283"/>
                  </a:ext>
                </a:extLst>
              </a:tr>
              <a:tr h="335397">
                <a:tc>
                  <a:txBody>
                    <a:bodyPr/>
                    <a:lstStyle/>
                    <a:p>
                      <a:pPr>
                        <a:lnSpc>
                          <a:spcPct val="107000"/>
                        </a:lnSpc>
                        <a:spcAft>
                          <a:spcPts val="800"/>
                        </a:spcAft>
                        <a:buNone/>
                      </a:pPr>
                      <a:r>
                        <a:rPr lang="en-GB" sz="1200" kern="100" dirty="0">
                          <a:effectLst/>
                        </a:rPr>
                        <a:t> Second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1147–1149</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Failed to recapture Edessa (lost 1144).</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 Failure</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1195675511"/>
                  </a:ext>
                </a:extLst>
              </a:tr>
              <a:tr h="501625">
                <a:tc>
                  <a:txBody>
                    <a:bodyPr/>
                    <a:lstStyle/>
                    <a:p>
                      <a:pPr>
                        <a:lnSpc>
                          <a:spcPct val="107000"/>
                        </a:lnSpc>
                        <a:spcAft>
                          <a:spcPts val="800"/>
                        </a:spcAft>
                        <a:buNone/>
                      </a:pPr>
                      <a:r>
                        <a:rPr lang="en-GB" sz="1200" kern="100" dirty="0">
                          <a:effectLst/>
                        </a:rPr>
                        <a:t> Third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1189–1192</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Richard the Lionheart vs. Saladin. Got a truce, not Jerusalem.</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 Truce</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3389254475"/>
                  </a:ext>
                </a:extLst>
              </a:tr>
              <a:tr h="501625">
                <a:tc>
                  <a:txBody>
                    <a:bodyPr/>
                    <a:lstStyle/>
                    <a:p>
                      <a:pPr>
                        <a:lnSpc>
                          <a:spcPct val="107000"/>
                        </a:lnSpc>
                        <a:spcAft>
                          <a:spcPts val="800"/>
                        </a:spcAft>
                        <a:buNone/>
                      </a:pPr>
                      <a:r>
                        <a:rPr lang="en-GB" sz="1200" kern="100" dirty="0">
                          <a:effectLst/>
                        </a:rPr>
                        <a:t> Fourth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1202–1204</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Never reached Holy Land. Sacked Christian Constantinople instead.</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 Disaster</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3024658483"/>
                  </a:ext>
                </a:extLst>
              </a:tr>
              <a:tr h="335397">
                <a:tc>
                  <a:txBody>
                    <a:bodyPr/>
                    <a:lstStyle/>
                    <a:p>
                      <a:pPr>
                        <a:lnSpc>
                          <a:spcPct val="107000"/>
                        </a:lnSpc>
                        <a:spcAft>
                          <a:spcPts val="800"/>
                        </a:spcAft>
                        <a:buNone/>
                      </a:pPr>
                      <a:r>
                        <a:rPr lang="en-GB" sz="1200" kern="100" dirty="0">
                          <a:effectLst/>
                        </a:rPr>
                        <a:t> Fifth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1217–1221</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Invaded Egypt. Captured Damietta, then lost it.</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dirty="0">
                          <a:effectLst/>
                        </a:rPr>
                        <a:t>❌ </a:t>
                      </a:r>
                      <a:r>
                        <a:rPr lang="en-GB" sz="1200" kern="100" dirty="0" err="1">
                          <a:effectLst/>
                        </a:rPr>
                        <a:t>Failur</a:t>
                      </a:r>
                      <a:r>
                        <a:rPr lang="en-GB" sz="1200" kern="100" dirty="0">
                          <a:effectLst/>
                        </a:rPr>
                        <a:t> 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4199527798"/>
                  </a:ext>
                </a:extLst>
              </a:tr>
              <a:tr h="501625">
                <a:tc>
                  <a:txBody>
                    <a:bodyPr/>
                    <a:lstStyle/>
                    <a:p>
                      <a:pPr>
                        <a:lnSpc>
                          <a:spcPct val="107000"/>
                        </a:lnSpc>
                        <a:spcAft>
                          <a:spcPts val="800"/>
                        </a:spcAft>
                        <a:buNone/>
                      </a:pPr>
                      <a:r>
                        <a:rPr lang="en-GB" sz="1200" kern="100" dirty="0">
                          <a:effectLst/>
                        </a:rPr>
                        <a:t> Sixth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1228–1229</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Emperor Frederick II used diplomacy, not war, to regain Jerusalem.</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 Partial</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2486982405"/>
                  </a:ext>
                </a:extLst>
              </a:tr>
              <a:tr h="501625">
                <a:tc>
                  <a:txBody>
                    <a:bodyPr/>
                    <a:lstStyle/>
                    <a:p>
                      <a:pPr>
                        <a:lnSpc>
                          <a:spcPct val="107000"/>
                        </a:lnSpc>
                        <a:spcAft>
                          <a:spcPts val="800"/>
                        </a:spcAft>
                        <a:buNone/>
                      </a:pPr>
                      <a:r>
                        <a:rPr lang="en-GB" sz="1200" kern="100" dirty="0">
                          <a:effectLst/>
                        </a:rPr>
                        <a:t> Seventh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1248–1254</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King Louis IX of France invaded Egypt. Captured and ransomed.</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dirty="0">
                          <a:effectLst/>
                        </a:rPr>
                        <a:t>❌ Failure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62219367"/>
                  </a:ext>
                </a:extLst>
              </a:tr>
              <a:tr h="501625">
                <a:tc>
                  <a:txBody>
                    <a:bodyPr/>
                    <a:lstStyle/>
                    <a:p>
                      <a:pPr>
                        <a:lnSpc>
                          <a:spcPct val="107000"/>
                        </a:lnSpc>
                        <a:spcAft>
                          <a:spcPts val="800"/>
                        </a:spcAft>
                        <a:buNone/>
                      </a:pPr>
                      <a:r>
                        <a:rPr lang="en-GB" sz="1200" kern="100" dirty="0">
                          <a:effectLst/>
                        </a:rPr>
                        <a:t> Eighth Crusade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200" kern="100">
                          <a:effectLst/>
                        </a:rPr>
                        <a:t>1270</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Louis IX tried again. Died in Tunis. Went nowhere.</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200" kern="100">
                          <a:effectLst/>
                        </a:rPr>
                        <a:t>❌ Failure</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401855872"/>
                  </a:ext>
                </a:extLst>
              </a:tr>
              <a:tr h="501625">
                <a:tc>
                  <a:txBody>
                    <a:bodyPr/>
                    <a:lstStyle/>
                    <a:p>
                      <a:pPr>
                        <a:lnSpc>
                          <a:spcPct val="107000"/>
                        </a:lnSpc>
                        <a:spcAft>
                          <a:spcPts val="800"/>
                        </a:spcAft>
                        <a:buNone/>
                      </a:pPr>
                      <a:r>
                        <a:rPr lang="en-GB" sz="1600" kern="100" dirty="0">
                          <a:solidFill>
                            <a:schemeClr val="accent6">
                              <a:lumMod val="50000"/>
                            </a:schemeClr>
                          </a:solidFill>
                          <a:effectLst/>
                        </a:rPr>
                        <a:t> </a:t>
                      </a:r>
                      <a:r>
                        <a:rPr lang="en-GB" sz="1600" kern="100" dirty="0">
                          <a:solidFill>
                            <a:schemeClr val="accent6">
                              <a:lumMod val="50000"/>
                            </a:schemeClr>
                          </a:solidFill>
                          <a:effectLst/>
                          <a:highlight>
                            <a:srgbClr val="FFFF00"/>
                          </a:highlight>
                        </a:rPr>
                        <a:t>Fall of Acre</a:t>
                      </a:r>
                      <a:endParaRPr lang="en-GB" sz="1600" kern="100" dirty="0">
                        <a:solidFill>
                          <a:schemeClr val="accent6">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0" marR="141220" marT="88262" marB="88262" anchor="ctr"/>
                </a:tc>
                <a:tc>
                  <a:txBody>
                    <a:bodyPr/>
                    <a:lstStyle/>
                    <a:p>
                      <a:pPr>
                        <a:lnSpc>
                          <a:spcPct val="107000"/>
                        </a:lnSpc>
                        <a:spcAft>
                          <a:spcPts val="800"/>
                        </a:spcAft>
                        <a:buNone/>
                      </a:pPr>
                      <a:r>
                        <a:rPr lang="en-GB" sz="1400" kern="100" dirty="0">
                          <a:solidFill>
                            <a:schemeClr val="accent6">
                              <a:lumMod val="50000"/>
                            </a:schemeClr>
                          </a:solidFill>
                          <a:effectLst/>
                        </a:rPr>
                        <a:t>1291</a:t>
                      </a:r>
                      <a:endParaRPr lang="en-GB" sz="14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400" kern="100" dirty="0">
                          <a:solidFill>
                            <a:schemeClr val="accent6">
                              <a:lumMod val="50000"/>
                            </a:schemeClr>
                          </a:solidFill>
                          <a:effectLst/>
                        </a:rPr>
                        <a:t>Muslims captured Acre, the last Crusader stronghold.</a:t>
                      </a:r>
                      <a:endParaRPr lang="en-GB" sz="14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1220" marR="141220" marT="88262" marB="88262" anchor="ctr"/>
                </a:tc>
                <a:tc>
                  <a:txBody>
                    <a:bodyPr/>
                    <a:lstStyle/>
                    <a:p>
                      <a:pPr>
                        <a:lnSpc>
                          <a:spcPct val="107000"/>
                        </a:lnSpc>
                        <a:spcAft>
                          <a:spcPts val="800"/>
                        </a:spcAft>
                        <a:buNone/>
                      </a:pPr>
                      <a:r>
                        <a:rPr lang="en-GB" sz="1400" kern="100" dirty="0">
                          <a:solidFill>
                            <a:schemeClr val="accent6">
                              <a:lumMod val="50000"/>
                            </a:schemeClr>
                          </a:solidFill>
                          <a:effectLst/>
                        </a:rPr>
                        <a:t>🔚 End of Crusader states</a:t>
                      </a:r>
                      <a:endParaRPr lang="en-GB" sz="14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41220" marR="0" marT="88262" marB="88262" anchor="ctr"/>
                </a:tc>
                <a:extLst>
                  <a:ext uri="{0D108BD9-81ED-4DB2-BD59-A6C34878D82A}">
                    <a16:rowId xmlns:a16="http://schemas.microsoft.com/office/drawing/2014/main" val="813938784"/>
                  </a:ext>
                </a:extLst>
              </a:tr>
            </a:tbl>
          </a:graphicData>
        </a:graphic>
      </p:graphicFrame>
    </p:spTree>
    <p:extLst>
      <p:ext uri="{BB962C8B-B14F-4D97-AF65-F5344CB8AC3E}">
        <p14:creationId xmlns:p14="http://schemas.microsoft.com/office/powerpoint/2010/main" val="342812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8285E-399B-DA9E-1B89-72F0F7A1EF1B}"/>
              </a:ext>
            </a:extLst>
          </p:cNvPr>
          <p:cNvSpPr txBox="1"/>
          <p:nvPr/>
        </p:nvSpPr>
        <p:spPr>
          <a:xfrm>
            <a:off x="956930" y="889843"/>
            <a:ext cx="10239154" cy="5078313"/>
          </a:xfrm>
          <a:prstGeom prst="rect">
            <a:avLst/>
          </a:prstGeom>
          <a:noFill/>
        </p:spPr>
        <p:txBody>
          <a:bodyPr wrap="square" rtlCol="0">
            <a:spAutoFit/>
          </a:bodyPr>
          <a:lstStyle/>
          <a:p>
            <a:r>
              <a:rPr lang="en-GB" sz="2000" b="1" dirty="0">
                <a:highlight>
                  <a:srgbClr val="FFFF00"/>
                </a:highlight>
              </a:rPr>
              <a:t>The Fall of Acre (1291): </a:t>
            </a:r>
            <a:r>
              <a:rPr lang="en-GB" sz="2000" b="1" dirty="0"/>
              <a:t>The End of the Crusader Kingdoms</a:t>
            </a:r>
            <a:br>
              <a:rPr lang="en-GB" b="1" dirty="0"/>
            </a:br>
            <a:endParaRPr lang="en-GB" sz="800" b="1" dirty="0"/>
          </a:p>
          <a:p>
            <a:r>
              <a:rPr lang="en-GB" sz="2000" b="1" dirty="0"/>
              <a:t>Isolated:</a:t>
            </a:r>
            <a:r>
              <a:rPr lang="en-GB" sz="2000" dirty="0"/>
              <a:t> By 1291, Acre was the </a:t>
            </a:r>
            <a:r>
              <a:rPr lang="en-GB" sz="2000" b="1" dirty="0"/>
              <a:t>last major Crusader stronghold</a:t>
            </a:r>
            <a:r>
              <a:rPr lang="en-GB" sz="2000" dirty="0"/>
              <a:t> in the Holy Land.</a:t>
            </a:r>
          </a:p>
          <a:p>
            <a:r>
              <a:rPr lang="en-GB" sz="2000" b="1" dirty="0"/>
              <a:t>The Siege (April 6 – May 28, 1291)</a:t>
            </a:r>
            <a:endParaRPr lang="en-GB" sz="2000" dirty="0"/>
          </a:p>
          <a:p>
            <a:r>
              <a:rPr lang="en-GB" sz="2000" b="1" dirty="0"/>
              <a:t>Massive Mamluk Army:</a:t>
            </a:r>
            <a:r>
              <a:rPr lang="en-GB" sz="2000" dirty="0"/>
              <a:t> ~70,000 horsemen, 150,000 infantry, and </a:t>
            </a:r>
            <a:r>
              <a:rPr lang="en-GB" sz="2000" b="1" dirty="0"/>
              <a:t>over 100 catapults</a:t>
            </a:r>
            <a:r>
              <a:rPr lang="en-GB" sz="2000" dirty="0"/>
              <a:t>.</a:t>
            </a:r>
          </a:p>
          <a:p>
            <a:r>
              <a:rPr lang="en-GB" sz="2000" b="1" dirty="0"/>
              <a:t>Outnumbered Defenders:</a:t>
            </a:r>
            <a:r>
              <a:rPr lang="en-GB" sz="2000" dirty="0"/>
              <a:t> ~1,000 cavalry, 14,000 infantry (including Knights Templar &amp; Hospitaller).</a:t>
            </a:r>
          </a:p>
          <a:p>
            <a:r>
              <a:rPr lang="en-GB" sz="2000" b="1" dirty="0"/>
              <a:t>The Final Assault (May 18):</a:t>
            </a:r>
            <a:r>
              <a:rPr lang="en-GB" sz="2000" dirty="0"/>
              <a:t> Walls breached; Mamluk forces poured into the city.</a:t>
            </a:r>
          </a:p>
          <a:p>
            <a:br>
              <a:rPr lang="en-GB" sz="800" b="1" dirty="0"/>
            </a:br>
            <a:r>
              <a:rPr lang="en-GB" sz="2000" b="1" dirty="0"/>
              <a:t>Massacre:</a:t>
            </a:r>
            <a:r>
              <a:rPr lang="en-GB" sz="2000" dirty="0"/>
              <a:t> Thousands of civilians &amp; soldiers killed; survivors enslaved.</a:t>
            </a:r>
          </a:p>
          <a:p>
            <a:r>
              <a:rPr lang="en-GB" sz="2000" b="1" dirty="0"/>
              <a:t>Last Stand:</a:t>
            </a:r>
            <a:r>
              <a:rPr lang="en-GB" sz="2000" dirty="0"/>
              <a:t> Templar fortress held for 10 more days before being overwhelmed.</a:t>
            </a:r>
          </a:p>
          <a:p>
            <a:r>
              <a:rPr lang="en-GB" sz="2000" b="1" dirty="0"/>
              <a:t>Total Collapse:</a:t>
            </a:r>
            <a:r>
              <a:rPr lang="en-GB" sz="2000" dirty="0"/>
              <a:t> Crusader cities (Tyre, Sidon, Beirut) abandoned. </a:t>
            </a:r>
            <a:r>
              <a:rPr lang="en-GB" sz="2000" b="1" dirty="0"/>
              <a:t>2 centuries of Crusader rule ended</a:t>
            </a:r>
            <a:r>
              <a:rPr lang="en-GB" b="1" dirty="0"/>
              <a:t>.</a:t>
            </a:r>
            <a:endParaRPr lang="en-GB" dirty="0"/>
          </a:p>
          <a:p>
            <a:br>
              <a:rPr lang="en-GB" sz="800" dirty="0"/>
            </a:br>
            <a:r>
              <a:rPr lang="en-GB" sz="2000" dirty="0">
                <a:highlight>
                  <a:srgbClr val="FFFF00"/>
                </a:highlight>
              </a:rPr>
              <a:t>Crusaders retreated to Cyprus.</a:t>
            </a:r>
          </a:p>
          <a:p>
            <a:r>
              <a:rPr lang="en-GB" sz="2000" dirty="0"/>
              <a:t>Templars lost their purpose; destroyed by France by 1312.</a:t>
            </a:r>
          </a:p>
          <a:p>
            <a:r>
              <a:rPr lang="en-GB" sz="2000" dirty="0">
                <a:highlight>
                  <a:srgbClr val="FFFF00"/>
                </a:highlight>
              </a:rPr>
              <a:t>Hospitallers relocated to Rhodes, then Malta.</a:t>
            </a:r>
          </a:p>
          <a:p>
            <a:r>
              <a:rPr lang="en-GB" sz="2000" b="1" dirty="0"/>
              <a:t>The dream of a Latin Kingdom in the East was over.</a:t>
            </a:r>
            <a:endParaRPr lang="en-GB" sz="2000" dirty="0"/>
          </a:p>
        </p:txBody>
      </p:sp>
    </p:spTree>
    <p:extLst>
      <p:ext uri="{BB962C8B-B14F-4D97-AF65-F5344CB8AC3E}">
        <p14:creationId xmlns:p14="http://schemas.microsoft.com/office/powerpoint/2010/main" val="3323123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2EA5F0-D8CE-738A-FA70-266B8FF6CC8C}"/>
              </a:ext>
            </a:extLst>
          </p:cNvPr>
          <p:cNvSpPr txBox="1"/>
          <p:nvPr/>
        </p:nvSpPr>
        <p:spPr>
          <a:xfrm>
            <a:off x="1226288" y="633363"/>
            <a:ext cx="9739423" cy="5591274"/>
          </a:xfrm>
          <a:prstGeom prst="rect">
            <a:avLst/>
          </a:prstGeom>
          <a:noFill/>
        </p:spPr>
        <p:txBody>
          <a:bodyPr wrap="square">
            <a:spAutoFit/>
          </a:bodyPr>
          <a:lstStyle/>
          <a:p>
            <a:pPr algn="l">
              <a:lnSpc>
                <a:spcPts val="2250"/>
              </a:lnSpc>
              <a:spcBef>
                <a:spcPts val="2400"/>
              </a:spcBef>
              <a:spcAft>
                <a:spcPts val="1200"/>
              </a:spcAft>
              <a:buNone/>
            </a:pPr>
            <a:r>
              <a:rPr lang="en-GB" sz="2800" b="1" dirty="0">
                <a:solidFill>
                  <a:srgbClr val="0F1115"/>
                </a:solidFill>
                <a:effectLst/>
                <a:latin typeface="quote-cjk-patch"/>
              </a:rPr>
              <a:t>The Treasure Problem for the English Templars</a:t>
            </a:r>
          </a:p>
          <a:p>
            <a:pPr algn="l">
              <a:spcBef>
                <a:spcPts val="1200"/>
              </a:spcBef>
              <a:spcAft>
                <a:spcPts val="1200"/>
              </a:spcAft>
              <a:buNone/>
            </a:pPr>
            <a:r>
              <a:rPr lang="en-GB" sz="2400" b="0" i="0" dirty="0">
                <a:solidFill>
                  <a:srgbClr val="0F1115"/>
                </a:solidFill>
                <a:effectLst/>
                <a:latin typeface="quote-cjk-patch"/>
              </a:rPr>
              <a:t>Two propositions but each facing the same core issue: </a:t>
            </a:r>
            <a:r>
              <a:rPr lang="en-GB" sz="2400" b="1" i="0" dirty="0">
                <a:solidFill>
                  <a:srgbClr val="0F1115"/>
                </a:solidFill>
                <a:effectLst/>
                <a:latin typeface="quote-cjk-patch"/>
              </a:rPr>
              <a:t>how to move the treasure without being detected</a:t>
            </a:r>
            <a:r>
              <a:rPr lang="en-GB" sz="2400" b="0" i="0" dirty="0">
                <a:solidFill>
                  <a:srgbClr val="0F1115"/>
                </a:solidFill>
                <a:effectLst/>
                <a:latin typeface="quote-cjk-patch"/>
              </a:rPr>
              <a:t>.</a:t>
            </a:r>
          </a:p>
          <a:p>
            <a:pPr algn="l">
              <a:spcBef>
                <a:spcPts val="1200"/>
              </a:spcBef>
              <a:spcAft>
                <a:spcPts val="1200"/>
              </a:spcAft>
              <a:buFont typeface="Arial" panose="020B0604020202020204" pitchFamily="34" charset="0"/>
              <a:buChar char="•"/>
            </a:pPr>
            <a:r>
              <a:rPr lang="en-GB" sz="2400" b="1" i="0" dirty="0">
                <a:solidFill>
                  <a:srgbClr val="0F1115"/>
                </a:solidFill>
                <a:effectLst/>
                <a:latin typeface="quote-cjk-patch"/>
              </a:rPr>
              <a:t>By Sea:</a:t>
            </a:r>
            <a:r>
              <a:rPr lang="en-GB" sz="2400" b="0" i="0" dirty="0">
                <a:solidFill>
                  <a:srgbClr val="0F1115"/>
                </a:solidFill>
                <a:effectLst/>
                <a:latin typeface="quote-cjk-patch"/>
              </a:rPr>
              <a:t> Safer from land-based detection, but ships could be stopped, searched, or sunk. A single ship carrying the Templar treasury would have been a prime target for pirates or hostile navies.</a:t>
            </a:r>
          </a:p>
          <a:p>
            <a:pPr algn="l">
              <a:spcBef>
                <a:spcPts val="450"/>
              </a:spcBef>
              <a:spcAft>
                <a:spcPts val="1200"/>
              </a:spcAft>
              <a:buFont typeface="Arial" panose="020B0604020202020204" pitchFamily="34" charset="0"/>
              <a:buChar char="•"/>
            </a:pPr>
            <a:r>
              <a:rPr lang="en-GB" sz="2400" b="1" i="0" dirty="0">
                <a:solidFill>
                  <a:srgbClr val="0F1115"/>
                </a:solidFill>
                <a:effectLst/>
                <a:latin typeface="quote-cjk-patch"/>
              </a:rPr>
              <a:t>By Land:</a:t>
            </a:r>
            <a:r>
              <a:rPr lang="en-GB" sz="2400" b="0" i="0" dirty="0">
                <a:solidFill>
                  <a:srgbClr val="0F1115"/>
                </a:solidFill>
                <a:effectLst/>
                <a:latin typeface="quote-cjk-patch"/>
              </a:rPr>
              <a:t> Required crossing through </a:t>
            </a:r>
            <a:r>
              <a:rPr lang="en-GB" sz="2400" b="1" i="0" dirty="0">
                <a:solidFill>
                  <a:srgbClr val="0F1115"/>
                </a:solidFill>
                <a:effectLst/>
                <a:latin typeface="quote-cjk-patch"/>
              </a:rPr>
              <a:t>Edward II's England</a:t>
            </a:r>
            <a:r>
              <a:rPr lang="en-GB" sz="2400" b="0" i="0" dirty="0">
                <a:solidFill>
                  <a:srgbClr val="0F1115"/>
                </a:solidFill>
                <a:effectLst/>
                <a:latin typeface="quote-cjk-patch"/>
              </a:rPr>
              <a:t>. Even with a low profile, moving chests of gold and silver hundreds of miles invited questions from royal officials, local sheriffs, or bandits.</a:t>
            </a:r>
          </a:p>
          <a:p>
            <a:pPr algn="l">
              <a:spcBef>
                <a:spcPts val="1200"/>
              </a:spcBef>
              <a:spcAft>
                <a:spcPts val="1200"/>
              </a:spcAft>
              <a:buNone/>
            </a:pPr>
            <a:r>
              <a:rPr lang="en-GB" sz="2400" b="1" i="0" dirty="0">
                <a:solidFill>
                  <a:srgbClr val="0F1115"/>
                </a:solidFill>
                <a:effectLst/>
                <a:latin typeface="quote-cjk-patch"/>
              </a:rPr>
              <a:t>A Possible Solution:</a:t>
            </a:r>
            <a:r>
              <a:rPr lang="en-GB" sz="2400" b="0" i="0" dirty="0">
                <a:solidFill>
                  <a:srgbClr val="0F1115"/>
                </a:solidFill>
                <a:effectLst/>
                <a:latin typeface="quote-cjk-patch"/>
              </a:rPr>
              <a:t> </a:t>
            </a:r>
            <a:r>
              <a:rPr lang="en-GB" sz="2400" b="0" i="0" dirty="0">
                <a:solidFill>
                  <a:srgbClr val="0F1115"/>
                </a:solidFill>
                <a:effectLst/>
                <a:highlight>
                  <a:srgbClr val="FFFF00"/>
                </a:highlight>
                <a:latin typeface="quote-cjk-patch"/>
              </a:rPr>
              <a:t>Some historians have suggested the treasure was </a:t>
            </a:r>
            <a:r>
              <a:rPr lang="en-GB" sz="2400" b="1" i="0" dirty="0">
                <a:solidFill>
                  <a:srgbClr val="0F1115"/>
                </a:solidFill>
                <a:effectLst/>
                <a:highlight>
                  <a:srgbClr val="FFFF00"/>
                </a:highlight>
                <a:latin typeface="quote-cjk-patch"/>
              </a:rPr>
              <a:t>divided</a:t>
            </a:r>
            <a:r>
              <a:rPr lang="en-GB" sz="2400" b="0" i="0" dirty="0">
                <a:solidFill>
                  <a:srgbClr val="0F1115"/>
                </a:solidFill>
                <a:effectLst/>
                <a:highlight>
                  <a:srgbClr val="FFFF00"/>
                </a:highlight>
                <a:latin typeface="quote-cjk-patch"/>
              </a:rPr>
              <a:t> among multiple ships and destinations—some going directly to Scotland, others to Cornwall or Ireland—to spread the risk.</a:t>
            </a:r>
          </a:p>
        </p:txBody>
      </p:sp>
    </p:spTree>
    <p:extLst>
      <p:ext uri="{BB962C8B-B14F-4D97-AF65-F5344CB8AC3E}">
        <p14:creationId xmlns:p14="http://schemas.microsoft.com/office/powerpoint/2010/main" val="3966148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30717-66A2-5687-BC11-04A8FC7514A9}"/>
              </a:ext>
            </a:extLst>
          </p:cNvPr>
          <p:cNvSpPr txBox="1"/>
          <p:nvPr/>
        </p:nvSpPr>
        <p:spPr>
          <a:xfrm>
            <a:off x="1040219" y="641057"/>
            <a:ext cx="10111561" cy="5575885"/>
          </a:xfrm>
          <a:prstGeom prst="rect">
            <a:avLst/>
          </a:prstGeom>
          <a:noFill/>
        </p:spPr>
        <p:txBody>
          <a:bodyPr wrap="square">
            <a:spAutoFit/>
          </a:bodyPr>
          <a:lstStyle/>
          <a:p>
            <a:pPr algn="l">
              <a:spcBef>
                <a:spcPts val="1200"/>
              </a:spcBef>
              <a:spcAft>
                <a:spcPts val="1200"/>
              </a:spcAft>
              <a:buNone/>
            </a:pPr>
            <a:r>
              <a:rPr lang="en-GB" sz="2400" b="1" i="0" dirty="0">
                <a:solidFill>
                  <a:srgbClr val="0F1115"/>
                </a:solidFill>
                <a:effectLst/>
                <a:latin typeface="quote-cjk-patch"/>
              </a:rPr>
              <a:t>(</a:t>
            </a:r>
            <a:r>
              <a:rPr lang="en-GB" sz="2400" b="1" i="0" dirty="0">
                <a:solidFill>
                  <a:srgbClr val="0F1115"/>
                </a:solidFill>
                <a:effectLst/>
                <a:highlight>
                  <a:srgbClr val="FFFF00"/>
                </a:highlight>
                <a:latin typeface="quote-cjk-patch"/>
              </a:rPr>
              <a:t>Acre → Scotland → Cornwall</a:t>
            </a:r>
            <a:r>
              <a:rPr lang="en-GB" sz="2400" b="1" i="0" dirty="0">
                <a:solidFill>
                  <a:srgbClr val="0F1115"/>
                </a:solidFill>
                <a:effectLst/>
                <a:latin typeface="quote-cjk-patch"/>
              </a:rPr>
              <a:t>)</a:t>
            </a:r>
            <a:r>
              <a:rPr lang="en-GB" sz="2400" b="0" i="0" dirty="0">
                <a:solidFill>
                  <a:srgbClr val="0F1115"/>
                </a:solidFill>
                <a:effectLst/>
                <a:latin typeface="quote-cjk-patch"/>
              </a:rPr>
              <a:t> may have been slightly more viable because:</a:t>
            </a:r>
          </a:p>
          <a:p>
            <a:pPr algn="l">
              <a:spcBef>
                <a:spcPts val="1200"/>
              </a:spcBef>
              <a:spcAft>
                <a:spcPts val="1200"/>
              </a:spcAft>
              <a:buFont typeface="+mj-lt"/>
              <a:buAutoNum type="arabicPeriod"/>
            </a:pPr>
            <a:r>
              <a:rPr lang="en-GB" sz="2400" b="1" i="0" dirty="0">
                <a:solidFill>
                  <a:srgbClr val="0F1115"/>
                </a:solidFill>
                <a:effectLst/>
                <a:latin typeface="quote-cjk-patch"/>
              </a:rPr>
              <a:t>Scotland offered political protection</a:t>
            </a:r>
            <a:r>
              <a:rPr lang="en-GB" sz="2400" b="0" i="0" dirty="0">
                <a:solidFill>
                  <a:srgbClr val="0F1115"/>
                </a:solidFill>
                <a:effectLst/>
                <a:latin typeface="quote-cjk-patch"/>
              </a:rPr>
              <a:t> from a king (Robert the Bruce) who was already excommunicated by the Pope and thus had little to lose by harbouring persecuted Templars.</a:t>
            </a:r>
          </a:p>
          <a:p>
            <a:pPr algn="l">
              <a:spcBef>
                <a:spcPts val="450"/>
              </a:spcBef>
              <a:spcAft>
                <a:spcPts val="1200"/>
              </a:spcAft>
              <a:buFont typeface="+mj-lt"/>
              <a:buAutoNum type="arabicPeriod"/>
            </a:pPr>
            <a:r>
              <a:rPr lang="en-GB" sz="2400" b="1" i="0" dirty="0">
                <a:solidFill>
                  <a:srgbClr val="0F1115"/>
                </a:solidFill>
                <a:effectLst/>
                <a:latin typeface="quote-cjk-patch"/>
              </a:rPr>
              <a:t>The sea route directly to Scotland</a:t>
            </a:r>
            <a:r>
              <a:rPr lang="en-GB" sz="2400" b="0" i="0" dirty="0">
                <a:solidFill>
                  <a:srgbClr val="0F1115"/>
                </a:solidFill>
                <a:effectLst/>
                <a:latin typeface="quote-cjk-patch"/>
              </a:rPr>
              <a:t> avoided English-controlled waters entirely, reducing the risk of interception before the treasure could be secured.</a:t>
            </a:r>
          </a:p>
          <a:p>
            <a:pPr algn="l">
              <a:spcBef>
                <a:spcPts val="450"/>
              </a:spcBef>
              <a:spcAft>
                <a:spcPts val="1200"/>
              </a:spcAft>
              <a:buFont typeface="+mj-lt"/>
              <a:buAutoNum type="arabicPeriod"/>
            </a:pPr>
            <a:r>
              <a:rPr lang="en-GB" sz="2400" b="1" i="0" dirty="0">
                <a:solidFill>
                  <a:srgbClr val="0F1115"/>
                </a:solidFill>
                <a:effectLst/>
                <a:latin typeface="quote-cjk-patch"/>
              </a:rPr>
              <a:t>Cornwall could be reached later</a:t>
            </a:r>
            <a:r>
              <a:rPr lang="en-GB" sz="2400" b="0" i="0" dirty="0">
                <a:solidFill>
                  <a:srgbClr val="0F1115"/>
                </a:solidFill>
                <a:effectLst/>
                <a:latin typeface="quote-cjk-patch"/>
              </a:rPr>
              <a:t> by a smaller, more discreet party once the political situation in England became clearer.</a:t>
            </a:r>
          </a:p>
          <a:p>
            <a:pPr algn="l">
              <a:spcBef>
                <a:spcPts val="1200"/>
              </a:spcBef>
              <a:spcAft>
                <a:spcPts val="1200"/>
              </a:spcAft>
              <a:buNone/>
            </a:pPr>
            <a:r>
              <a:rPr lang="en-GB" sz="2400" b="0" i="0" dirty="0">
                <a:solidFill>
                  <a:srgbClr val="0F1115"/>
                </a:solidFill>
                <a:effectLst/>
                <a:latin typeface="quote-cjk-patch"/>
              </a:rPr>
              <a:t>However, </a:t>
            </a:r>
            <a:r>
              <a:rPr lang="en-GB" sz="2400" b="1" i="0" dirty="0">
                <a:solidFill>
                  <a:srgbClr val="0F1115"/>
                </a:solidFill>
                <a:effectLst/>
                <a:latin typeface="quote-cjk-patch"/>
              </a:rPr>
              <a:t>Proposition 1 (Acre → Cornwall → Scotland)</a:t>
            </a:r>
            <a:r>
              <a:rPr lang="en-GB" sz="2400" b="0" i="0" dirty="0">
                <a:solidFill>
                  <a:srgbClr val="0F1115"/>
                </a:solidFill>
                <a:effectLst/>
                <a:latin typeface="quote-cjk-patch"/>
              </a:rPr>
              <a:t> has the advantage of placing the treasure on English soil sooner, potentially allowing it to be hidden in Cornwall's remote terrain before any arrests were ordered in England (which did not occur until 1308).</a:t>
            </a:r>
          </a:p>
        </p:txBody>
      </p:sp>
    </p:spTree>
    <p:extLst>
      <p:ext uri="{BB962C8B-B14F-4D97-AF65-F5344CB8AC3E}">
        <p14:creationId xmlns:p14="http://schemas.microsoft.com/office/powerpoint/2010/main" val="3766353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729580-C60C-8C26-5986-59ED5A1666D7}"/>
              </a:ext>
            </a:extLst>
          </p:cNvPr>
          <p:cNvGraphicFramePr>
            <a:graphicFrameLocks noGrp="1"/>
          </p:cNvGraphicFramePr>
          <p:nvPr>
            <p:extLst>
              <p:ext uri="{D42A27DB-BD31-4B8C-83A1-F6EECF244321}">
                <p14:modId xmlns:p14="http://schemas.microsoft.com/office/powerpoint/2010/main" val="3601258744"/>
              </p:ext>
            </p:extLst>
          </p:nvPr>
        </p:nvGraphicFramePr>
        <p:xfrm>
          <a:off x="907311" y="375396"/>
          <a:ext cx="10377377" cy="5447988"/>
        </p:xfrm>
        <a:graphic>
          <a:graphicData uri="http://schemas.openxmlformats.org/drawingml/2006/table">
            <a:tbl>
              <a:tblPr/>
              <a:tblGrid>
                <a:gridCol w="757091">
                  <a:extLst>
                    <a:ext uri="{9D8B030D-6E8A-4147-A177-3AD203B41FA5}">
                      <a16:colId xmlns:a16="http://schemas.microsoft.com/office/drawing/2014/main" val="2151434102"/>
                    </a:ext>
                  </a:extLst>
                </a:gridCol>
                <a:gridCol w="1454481">
                  <a:extLst>
                    <a:ext uri="{9D8B030D-6E8A-4147-A177-3AD203B41FA5}">
                      <a16:colId xmlns:a16="http://schemas.microsoft.com/office/drawing/2014/main" val="837701056"/>
                    </a:ext>
                  </a:extLst>
                </a:gridCol>
                <a:gridCol w="1318437">
                  <a:extLst>
                    <a:ext uri="{9D8B030D-6E8A-4147-A177-3AD203B41FA5}">
                      <a16:colId xmlns:a16="http://schemas.microsoft.com/office/drawing/2014/main" val="3918027894"/>
                    </a:ext>
                  </a:extLst>
                </a:gridCol>
                <a:gridCol w="6847368">
                  <a:extLst>
                    <a:ext uri="{9D8B030D-6E8A-4147-A177-3AD203B41FA5}">
                      <a16:colId xmlns:a16="http://schemas.microsoft.com/office/drawing/2014/main" val="3046348317"/>
                    </a:ext>
                  </a:extLst>
                </a:gridCol>
              </a:tblGrid>
              <a:tr h="757345">
                <a:tc>
                  <a:txBody>
                    <a:bodyPr/>
                    <a:lstStyle/>
                    <a:p>
                      <a:pPr algn="l" rtl="0">
                        <a:lnSpc>
                          <a:spcPct val="115000"/>
                        </a:lnSpc>
                        <a:buNone/>
                      </a:pPr>
                      <a:r>
                        <a:rPr lang="en-GB" sz="1800" b="1" i="0">
                          <a:effectLst/>
                          <a:latin typeface="quote-cjk-patch, Inter, system-ui, apple-system, BlinkMacSystemFont, Segoe UI, Roboto, Oxygen, Ubuntu, Cantarell, Open Sans, Helvetica Neue, sans-serif"/>
                        </a:rPr>
                        <a:t>Leg</a:t>
                      </a:r>
                      <a:endParaRPr lang="en-GB" sz="1800" b="1" i="0">
                        <a:effectLst/>
                      </a:endParaRPr>
                    </a:p>
                  </a:txBody>
                  <a:tcPr marL="95224" marR="95224" marT="95224" marB="95224" anchor="ctr">
                    <a:lnL>
                      <a:noFill/>
                    </a:lnL>
                    <a:lnR>
                      <a:noFill/>
                    </a:lnR>
                    <a:lnT>
                      <a:noFill/>
                    </a:lnT>
                    <a:lnB w="9525" cap="flat" cmpd="sng" algn="ctr">
                      <a:solidFill>
                        <a:srgbClr val="000000"/>
                      </a:solidFill>
                      <a:prstDash val="solid"/>
                      <a:round/>
                      <a:headEnd type="none" w="med" len="med"/>
                      <a:tailEnd type="none" w="med" len="med"/>
                    </a:lnB>
                    <a:noFill/>
                  </a:tcPr>
                </a:tc>
                <a:tc>
                  <a:txBody>
                    <a:bodyPr/>
                    <a:lstStyle/>
                    <a:p>
                      <a:pPr algn="l" rtl="0">
                        <a:lnSpc>
                          <a:spcPct val="115000"/>
                        </a:lnSpc>
                        <a:buNone/>
                      </a:pPr>
                      <a:r>
                        <a:rPr lang="en-GB" sz="1800" b="1" i="0">
                          <a:effectLst/>
                          <a:latin typeface="quote-cjk-patch, Inter, system-ui, apple-system, BlinkMacSystemFont, Segoe UI, Roboto, Oxygen, Ubuntu, Cantarell, Open Sans, Helvetica Neue, sans-serif"/>
                        </a:rPr>
                        <a:t>Segment</a:t>
                      </a:r>
                      <a:endParaRPr lang="en-GB" sz="1800" b="1" i="0">
                        <a:effectLst/>
                      </a:endParaRPr>
                    </a:p>
                  </a:txBody>
                  <a:tcPr marL="95224" marR="95224" marT="95224" marB="95224" anchor="ctr">
                    <a:lnL>
                      <a:noFill/>
                    </a:lnL>
                    <a:lnR>
                      <a:noFill/>
                    </a:lnR>
                    <a:lnT>
                      <a:noFill/>
                    </a:lnT>
                    <a:lnB w="9525" cap="flat" cmpd="sng" algn="ctr">
                      <a:solidFill>
                        <a:srgbClr val="000000"/>
                      </a:solidFill>
                      <a:prstDash val="solid"/>
                      <a:round/>
                      <a:headEnd type="none" w="med" len="med"/>
                      <a:tailEnd type="none" w="med" len="med"/>
                    </a:lnB>
                    <a:noFill/>
                  </a:tcPr>
                </a:tc>
                <a:tc>
                  <a:txBody>
                    <a:bodyPr/>
                    <a:lstStyle/>
                    <a:p>
                      <a:pPr algn="l" rtl="0">
                        <a:lnSpc>
                          <a:spcPct val="115000"/>
                        </a:lnSpc>
                        <a:buNone/>
                      </a:pPr>
                      <a:r>
                        <a:rPr lang="en-GB" sz="1800" b="1" i="0" dirty="0">
                          <a:effectLst/>
                          <a:latin typeface="quote-cjk-patch, Inter, system-ui, apple-system, BlinkMacSystemFont, Segoe UI, Roboto, Oxygen, Ubuntu, Cantarell, Open Sans, Helvetica Neue, sans-serif"/>
                        </a:rPr>
                        <a:t>Estimated Duration</a:t>
                      </a:r>
                      <a:endParaRPr lang="en-GB" sz="1800" b="1" i="0" dirty="0">
                        <a:effectLst/>
                      </a:endParaRPr>
                    </a:p>
                  </a:txBody>
                  <a:tcPr marL="95224" marR="95224" marT="95224" marB="95224" anchor="ctr">
                    <a:lnL>
                      <a:noFill/>
                    </a:lnL>
                    <a:lnR>
                      <a:noFill/>
                    </a:lnR>
                    <a:lnT>
                      <a:noFill/>
                    </a:lnT>
                    <a:lnB w="9525" cap="flat" cmpd="sng" algn="ctr">
                      <a:solidFill>
                        <a:srgbClr val="000000"/>
                      </a:solidFill>
                      <a:prstDash val="solid"/>
                      <a:round/>
                      <a:headEnd type="none" w="med" len="med"/>
                      <a:tailEnd type="none" w="med" len="med"/>
                    </a:lnB>
                    <a:noFill/>
                  </a:tcPr>
                </a:tc>
                <a:tc>
                  <a:txBody>
                    <a:bodyPr/>
                    <a:lstStyle/>
                    <a:p>
                      <a:pPr algn="l" rtl="0">
                        <a:lnSpc>
                          <a:spcPct val="115000"/>
                        </a:lnSpc>
                        <a:buNone/>
                      </a:pPr>
                      <a:r>
                        <a:rPr lang="en-GB" sz="1800" b="1" i="0" dirty="0">
                          <a:effectLst/>
                          <a:latin typeface="quote-cjk-patch, Inter, system-ui, apple-system, BlinkMacSystemFont, Segoe UI, Roboto, Oxygen, Ubuntu, Cantarell, Open Sans, Helvetica Neue, sans-serif"/>
                        </a:rPr>
                        <a:t>Key Considerations</a:t>
                      </a:r>
                      <a:endParaRPr lang="en-GB" sz="1800" b="1" i="0" dirty="0">
                        <a:effectLst/>
                      </a:endParaRPr>
                    </a:p>
                  </a:txBody>
                  <a:tcPr marL="95224" marR="95224" marT="95224" marB="95224" anchor="ctr">
                    <a:lnL>
                      <a:noFill/>
                    </a:lnL>
                    <a:lnR>
                      <a:noFill/>
                    </a:lnR>
                    <a:lnT>
                      <a:noFill/>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2728929"/>
                  </a:ext>
                </a:extLst>
              </a:tr>
              <a:tr h="564613">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1</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1" i="0">
                          <a:effectLst/>
                          <a:latin typeface="quote-cjk-patch, Inter, system-ui, apple-system, BlinkMacSystemFont, Segoe UI, Roboto, Oxygen, Ubuntu, Cantarell, Open Sans, Helvetica Neue, sans-serif"/>
                        </a:rPr>
                        <a:t>Acre to Cyprus</a:t>
                      </a:r>
                      <a:endParaRPr lang="en-GB" sz="180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1-2 days</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Same immediate escape.</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1487164"/>
                  </a:ext>
                </a:extLst>
              </a:tr>
              <a:tr h="950078">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2</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1" i="0">
                          <a:effectLst/>
                          <a:latin typeface="quote-cjk-patch, Inter, system-ui, apple-system, BlinkMacSystemFont, Segoe UI, Roboto, Oxygen, Ubuntu, Cantarell, Open Sans, Helvetica Neue, sans-serif"/>
                        </a:rPr>
                        <a:t>Cyprus to Scotland</a:t>
                      </a:r>
                      <a:endParaRPr lang="en-GB" sz="180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8-12 weeks</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dirty="0">
                          <a:effectLst/>
                          <a:latin typeface="quote-cjk-patch, Inter, system-ui, apple-system, BlinkMacSystemFont, Segoe UI, Roboto, Oxygen, Ubuntu, Cantarell, Open Sans, Helvetica Neue, sans-serif"/>
                        </a:rPr>
                        <a:t>A very long voyage around the Iberian Peninsula and up the western coast of Britain. Scotland's east coast ports (e.g., near Berwick or the Forth) were the primary destinations. This route avoided English-controlled Channel ports entirely.</a:t>
                      </a:r>
                      <a:endParaRPr lang="en-GB" sz="1800" b="0" i="0" dirty="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875745"/>
                  </a:ext>
                </a:extLst>
              </a:tr>
              <a:tr h="564613">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3</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1" i="0">
                          <a:effectLst/>
                          <a:latin typeface="quote-cjk-patch, Inter, system-ui, apple-system, BlinkMacSystemFont, Segoe UI, Roboto, Oxygen, Ubuntu, Cantarell, Open Sans, Helvetica Neue, sans-serif"/>
                        </a:rPr>
                        <a:t>Scotland layover</a:t>
                      </a:r>
                      <a:endParaRPr lang="en-GB" sz="180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1-4 weeks</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Hiding the treasure at </a:t>
                      </a:r>
                      <a:r>
                        <a:rPr lang="en-GB" sz="1800" b="1" i="0">
                          <a:effectLst/>
                          <a:latin typeface="quote-cjk-patch, Inter, system-ui, apple-system, BlinkMacSystemFont, Segoe UI, Roboto, Oxygen, Ubuntu, Cantarell, Open Sans, Helvetica Neue, sans-serif"/>
                        </a:rPr>
                        <a:t>Temple, Midlothian</a:t>
                      </a:r>
                      <a:r>
                        <a:rPr lang="en-GB" sz="1800" b="0" i="0">
                          <a:effectLst/>
                          <a:latin typeface="quote-cjk-patch, Inter, system-ui, apple-system, BlinkMacSystemFont, Segoe UI, Roboto, Oxygen, Ubuntu, Cantarell, Open Sans, Helvetica Neue, sans-serif"/>
                        </a:rPr>
                        <a:t> or other Templar properties. Bishop Lamberton of St. Andrews may have offered protection .</a:t>
                      </a:r>
                      <a:endParaRPr lang="en-GB" sz="180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458713"/>
                  </a:ext>
                </a:extLst>
              </a:tr>
              <a:tr h="757345">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4</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1" i="0">
                          <a:effectLst/>
                          <a:latin typeface="quote-cjk-patch, Inter, system-ui, apple-system, BlinkMacSystemFont, Segoe UI, Roboto, Oxygen, Ubuntu, Cantarell, Open Sans, Helvetica Neue, sans-serif"/>
                        </a:rPr>
                        <a:t>Scotland to Cornwall</a:t>
                      </a:r>
                      <a:endParaRPr lang="en-GB" sz="180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4-6 weeks</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Either by sea (around the coast) or overland through England. Overland carried the same risks as Proposition 1's final leg.</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8419087"/>
                  </a:ext>
                </a:extLst>
              </a:tr>
              <a:tr h="757345">
                <a:tc>
                  <a:txBody>
                    <a:bodyPr/>
                    <a:lstStyle/>
                    <a:p>
                      <a:pPr rtl="0">
                        <a:lnSpc>
                          <a:spcPct val="115000"/>
                        </a:lnSpc>
                        <a:buNone/>
                      </a:pPr>
                      <a:r>
                        <a:rPr lang="en-GB" sz="1800" b="0" i="0">
                          <a:effectLst/>
                          <a:latin typeface="quote-cjk-patch, Inter, system-ui, apple-system, BlinkMacSystemFont, Segoe UI, Roboto, Oxygen, Ubuntu, Cantarell, Open Sans, Helvetica Neue, sans-serif"/>
                        </a:rPr>
                        <a:t>5</a:t>
                      </a:r>
                      <a:endParaRPr lang="en-GB" sz="1800" b="0" i="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1" i="0">
                          <a:effectLst/>
                          <a:latin typeface="quote-cjk-patch, Inter, system-ui, apple-system, BlinkMacSystemFont, Segoe UI, Roboto, Oxygen, Ubuntu, Cantarell, Open Sans, Helvetica Neue, sans-serif"/>
                        </a:rPr>
                        <a:t>Arrival in Cornwall</a:t>
                      </a:r>
                      <a:endParaRPr lang="en-GB" sz="180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dirty="0">
                          <a:effectLst/>
                        </a:rPr>
                        <a:t>–</a:t>
                      </a: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a:lnSpc>
                          <a:spcPct val="115000"/>
                        </a:lnSpc>
                        <a:buNone/>
                      </a:pPr>
                      <a:r>
                        <a:rPr lang="en-GB" sz="1800" b="0" i="0" dirty="0">
                          <a:effectLst/>
                          <a:latin typeface="quote-cjk-patch, Inter, system-ui, apple-system, BlinkMacSystemFont, Segoe UI, Roboto, Oxygen, Ubuntu, Cantarell, Open Sans, Helvetica Neue, sans-serif"/>
                        </a:rPr>
                        <a:t>Destination: </a:t>
                      </a:r>
                      <a:r>
                        <a:rPr lang="en-GB" sz="1800" b="1" i="0" dirty="0">
                          <a:effectLst/>
                          <a:latin typeface="quote-cjk-patch, Inter, system-ui, apple-system, BlinkMacSystemFont, Segoe UI, Roboto, Oxygen, Ubuntu, Cantarell, Open Sans, Helvetica Neue, sans-serif"/>
                        </a:rPr>
                        <a:t>Temple, St. </a:t>
                      </a:r>
                      <a:r>
                        <a:rPr lang="en-GB" sz="1800" b="1" i="0" dirty="0" err="1">
                          <a:effectLst/>
                          <a:latin typeface="quote-cjk-patch, Inter, system-ui, apple-system, BlinkMacSystemFont, Segoe UI, Roboto, Oxygen, Ubuntu, Cantarell, Open Sans, Helvetica Neue, sans-serif"/>
                        </a:rPr>
                        <a:t>Ive</a:t>
                      </a:r>
                      <a:r>
                        <a:rPr lang="en-GB" sz="1800" b="0" i="0" dirty="0">
                          <a:effectLst/>
                          <a:latin typeface="quote-cjk-patch, Inter, system-ui, apple-system, BlinkMacSystemFont, Segoe UI, Roboto, Oxygen, Ubuntu, Cantarell, Open Sans, Helvetica Neue, sans-serif"/>
                        </a:rPr>
                        <a:t>, the Cornish preceptory.</a:t>
                      </a:r>
                      <a:endParaRPr lang="en-GB" sz="1800" dirty="0">
                        <a:effectLst/>
                      </a:endParaRPr>
                    </a:p>
                  </a:txBody>
                  <a:tcPr marL="95224" marR="95224" marT="95224" marB="9522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6954791"/>
                  </a:ext>
                </a:extLst>
              </a:tr>
            </a:tbl>
          </a:graphicData>
        </a:graphic>
      </p:graphicFrame>
      <p:sp>
        <p:nvSpPr>
          <p:cNvPr id="3" name="TextBox 2">
            <a:extLst>
              <a:ext uri="{FF2B5EF4-FFF2-40B4-BE49-F238E27FC236}">
                <a16:creationId xmlns:a16="http://schemas.microsoft.com/office/drawing/2014/main" id="{E48D0CA5-300E-FCD2-FC28-E18112202D5F}"/>
              </a:ext>
            </a:extLst>
          </p:cNvPr>
          <p:cNvSpPr txBox="1"/>
          <p:nvPr/>
        </p:nvSpPr>
        <p:spPr>
          <a:xfrm>
            <a:off x="3189767" y="5907790"/>
            <a:ext cx="1467293" cy="369332"/>
          </a:xfrm>
          <a:prstGeom prst="rect">
            <a:avLst/>
          </a:prstGeom>
          <a:noFill/>
        </p:spPr>
        <p:txBody>
          <a:bodyPr wrap="square" rtlCol="0">
            <a:spAutoFit/>
          </a:bodyPr>
          <a:lstStyle/>
          <a:p>
            <a:r>
              <a:rPr lang="en-GB" dirty="0">
                <a:highlight>
                  <a:srgbClr val="FFFF00"/>
                </a:highlight>
              </a:rPr>
              <a:t>4-5 months</a:t>
            </a:r>
          </a:p>
        </p:txBody>
      </p:sp>
    </p:spTree>
    <p:extLst>
      <p:ext uri="{BB962C8B-B14F-4D97-AF65-F5344CB8AC3E}">
        <p14:creationId xmlns:p14="http://schemas.microsoft.com/office/powerpoint/2010/main" val="13037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31574A-C65C-4384-7B56-3F6CEC7CD437}"/>
              </a:ext>
            </a:extLst>
          </p:cNvPr>
          <p:cNvSpPr txBox="1"/>
          <p:nvPr/>
        </p:nvSpPr>
        <p:spPr>
          <a:xfrm>
            <a:off x="1151860" y="755191"/>
            <a:ext cx="9888279" cy="5347618"/>
          </a:xfrm>
          <a:prstGeom prst="rect">
            <a:avLst/>
          </a:prstGeom>
          <a:noFill/>
        </p:spPr>
        <p:txBody>
          <a:bodyPr wrap="square">
            <a:spAutoFit/>
          </a:bodyPr>
          <a:lstStyle/>
          <a:p>
            <a:pPr algn="l">
              <a:lnSpc>
                <a:spcPts val="2400"/>
              </a:lnSpc>
              <a:spcBef>
                <a:spcPts val="2400"/>
              </a:spcBef>
              <a:spcAft>
                <a:spcPts val="1200"/>
              </a:spcAft>
              <a:buNone/>
            </a:pPr>
            <a:r>
              <a:rPr lang="en-GB" sz="2800" b="1" dirty="0">
                <a:solidFill>
                  <a:srgbClr val="0F1115"/>
                </a:solidFill>
                <a:effectLst/>
                <a:latin typeface="quote-cjk-patch"/>
              </a:rPr>
              <a:t>What does the Treasure look like? The Evidence We Have Today</a:t>
            </a:r>
          </a:p>
          <a:p>
            <a:pPr algn="l">
              <a:lnSpc>
                <a:spcPts val="2250"/>
              </a:lnSpc>
              <a:spcBef>
                <a:spcPts val="2400"/>
              </a:spcBef>
              <a:spcAft>
                <a:spcPts val="1200"/>
              </a:spcAft>
              <a:buNone/>
            </a:pPr>
            <a:r>
              <a:rPr lang="en-GB" sz="2800" b="1" dirty="0">
                <a:solidFill>
                  <a:srgbClr val="0F1115"/>
                </a:solidFill>
                <a:effectLst/>
                <a:latin typeface="quote-cjk-patch"/>
              </a:rPr>
              <a:t>Archaeological Finds</a:t>
            </a:r>
          </a:p>
          <a:p>
            <a:pPr algn="l">
              <a:spcBef>
                <a:spcPts val="1200"/>
              </a:spcBef>
              <a:spcAft>
                <a:spcPts val="1200"/>
              </a:spcAft>
              <a:buFont typeface="Arial" panose="020B0604020202020204" pitchFamily="34" charset="0"/>
              <a:buChar char="•"/>
            </a:pPr>
            <a:r>
              <a:rPr lang="en-GB" sz="2800" b="1" i="0" dirty="0">
                <a:solidFill>
                  <a:srgbClr val="0F1115"/>
                </a:solidFill>
                <a:effectLst/>
                <a:latin typeface="quote-cjk-patch"/>
              </a:rPr>
              <a:t>Arsuf (2012):</a:t>
            </a:r>
            <a:r>
              <a:rPr lang="en-GB" sz="2800" b="0" i="0" dirty="0">
                <a:solidFill>
                  <a:srgbClr val="0F1115"/>
                </a:solidFill>
                <a:effectLst/>
                <a:latin typeface="quote-cjk-patch"/>
              </a:rPr>
              <a:t> 108 </a:t>
            </a:r>
            <a:r>
              <a:rPr lang="en-GB" sz="2800" b="0" i="0" dirty="0">
                <a:solidFill>
                  <a:srgbClr val="0F1115"/>
                </a:solidFill>
                <a:effectLst/>
                <a:highlight>
                  <a:srgbClr val="FFFF00"/>
                </a:highlight>
                <a:latin typeface="quote-cjk-patch"/>
              </a:rPr>
              <a:t>gold coins </a:t>
            </a:r>
            <a:r>
              <a:rPr lang="en-GB" sz="2800" b="0" i="0" dirty="0">
                <a:solidFill>
                  <a:srgbClr val="0F1115"/>
                </a:solidFill>
                <a:effectLst/>
                <a:latin typeface="quote-cjk-patch"/>
              </a:rPr>
              <a:t>(400g) found in a ceramic jug beneath a tile floor, believed to belong to the Knights Hospitaller. Some coins were minted two centuries earlier in Egypt </a:t>
            </a:r>
          </a:p>
          <a:p>
            <a:pPr algn="l">
              <a:spcBef>
                <a:spcPts val="450"/>
              </a:spcBef>
              <a:spcAft>
                <a:spcPts val="1200"/>
              </a:spcAft>
              <a:buFont typeface="Arial" panose="020B0604020202020204" pitchFamily="34" charset="0"/>
              <a:buChar char="•"/>
            </a:pPr>
            <a:r>
              <a:rPr lang="en-GB" sz="2800" b="1" i="0" dirty="0">
                <a:solidFill>
                  <a:srgbClr val="0F1115"/>
                </a:solidFill>
                <a:effectLst/>
                <a:latin typeface="quote-cjk-patch"/>
              </a:rPr>
              <a:t>Jaffa (2005):</a:t>
            </a:r>
            <a:r>
              <a:rPr lang="en-GB" sz="2800" b="0" i="0" dirty="0">
                <a:solidFill>
                  <a:srgbClr val="0F1115"/>
                </a:solidFill>
                <a:effectLst/>
                <a:latin typeface="quote-cjk-patch"/>
              </a:rPr>
              <a:t> An extremely rare </a:t>
            </a:r>
            <a:r>
              <a:rPr lang="en-GB" sz="2800" b="0" i="0" dirty="0">
                <a:solidFill>
                  <a:srgbClr val="0F1115"/>
                </a:solidFill>
                <a:effectLst/>
                <a:highlight>
                  <a:srgbClr val="FFFF00"/>
                </a:highlight>
                <a:latin typeface="quote-cjk-patch"/>
              </a:rPr>
              <a:t>Frankish silver half </a:t>
            </a:r>
            <a:r>
              <a:rPr lang="en-GB" sz="2800" b="0" i="0" dirty="0">
                <a:solidFill>
                  <a:srgbClr val="0F1115"/>
                </a:solidFill>
                <a:effectLst/>
                <a:latin typeface="quote-cjk-patch"/>
              </a:rPr>
              <a:t>drachma minted in Acre between 1251 and 1257, imitating Islamic coinage </a:t>
            </a:r>
          </a:p>
          <a:p>
            <a:pPr algn="l">
              <a:spcBef>
                <a:spcPts val="450"/>
              </a:spcBef>
              <a:spcAft>
                <a:spcPts val="1200"/>
              </a:spcAft>
              <a:buFont typeface="Arial" panose="020B0604020202020204" pitchFamily="34" charset="0"/>
              <a:buChar char="•"/>
            </a:pPr>
            <a:r>
              <a:rPr lang="en-GB" sz="2800" b="1" i="0" dirty="0">
                <a:solidFill>
                  <a:srgbClr val="0F1115"/>
                </a:solidFill>
                <a:effectLst/>
                <a:latin typeface="quote-cjk-patch"/>
              </a:rPr>
              <a:t>Montfort Castle:</a:t>
            </a:r>
            <a:r>
              <a:rPr lang="en-GB" sz="2800" b="0" i="0" dirty="0">
                <a:solidFill>
                  <a:srgbClr val="0F1115"/>
                </a:solidFill>
                <a:effectLst/>
                <a:latin typeface="quote-cjk-patch"/>
              </a:rPr>
              <a:t> Excavations revealed 13th-century coins, chain mail fragments, arrowheads, glass vessels, and evidence of a forge for ironworking </a:t>
            </a:r>
          </a:p>
        </p:txBody>
      </p:sp>
    </p:spTree>
    <p:extLst>
      <p:ext uri="{BB962C8B-B14F-4D97-AF65-F5344CB8AC3E}">
        <p14:creationId xmlns:p14="http://schemas.microsoft.com/office/powerpoint/2010/main" val="126418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363661-DBC8-FC61-67E3-ACE478A5EBE6}"/>
              </a:ext>
            </a:extLst>
          </p:cNvPr>
          <p:cNvSpPr txBox="1"/>
          <p:nvPr/>
        </p:nvSpPr>
        <p:spPr>
          <a:xfrm>
            <a:off x="578661" y="1720840"/>
            <a:ext cx="11034678" cy="3416320"/>
          </a:xfrm>
          <a:prstGeom prst="rect">
            <a:avLst/>
          </a:prstGeom>
          <a:noFill/>
        </p:spPr>
        <p:txBody>
          <a:bodyPr wrap="square" rtlCol="0">
            <a:spAutoFit/>
          </a:bodyPr>
          <a:lstStyle/>
          <a:p>
            <a:pPr marL="342900" indent="-342900">
              <a:buAutoNum type="arabicPeriod"/>
            </a:pPr>
            <a:r>
              <a:rPr lang="en-GB" sz="7200" dirty="0"/>
              <a:t>The ending of the Crusades</a:t>
            </a:r>
          </a:p>
          <a:p>
            <a:pPr marL="342900" indent="-342900">
              <a:buAutoNum type="arabicPeriod"/>
            </a:pPr>
            <a:r>
              <a:rPr lang="en-GB" sz="7200" dirty="0"/>
              <a:t>Sir Roger de </a:t>
            </a:r>
            <a:r>
              <a:rPr lang="en-GB" sz="7200" dirty="0" err="1"/>
              <a:t>Ingepenne</a:t>
            </a:r>
            <a:endParaRPr lang="en-GB" sz="7200" dirty="0"/>
          </a:p>
          <a:p>
            <a:pPr marL="342900" indent="-342900">
              <a:buFontTx/>
              <a:buAutoNum type="arabicPeriod"/>
            </a:pPr>
            <a:r>
              <a:rPr lang="en-GB" sz="7200" dirty="0"/>
              <a:t>St Michael’s Church</a:t>
            </a:r>
          </a:p>
        </p:txBody>
      </p:sp>
    </p:spTree>
    <p:extLst>
      <p:ext uri="{BB962C8B-B14F-4D97-AF65-F5344CB8AC3E}">
        <p14:creationId xmlns:p14="http://schemas.microsoft.com/office/powerpoint/2010/main" val="3365869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0A667D-06E6-615A-0765-4B66F9692712}"/>
              </a:ext>
            </a:extLst>
          </p:cNvPr>
          <p:cNvSpPr txBox="1"/>
          <p:nvPr/>
        </p:nvSpPr>
        <p:spPr>
          <a:xfrm>
            <a:off x="1252869" y="1357920"/>
            <a:ext cx="9686261" cy="4142160"/>
          </a:xfrm>
          <a:prstGeom prst="rect">
            <a:avLst/>
          </a:prstGeom>
          <a:noFill/>
        </p:spPr>
        <p:txBody>
          <a:bodyPr wrap="square">
            <a:spAutoFit/>
          </a:bodyPr>
          <a:lstStyle/>
          <a:p>
            <a:pPr algn="l">
              <a:lnSpc>
                <a:spcPts val="2250"/>
              </a:lnSpc>
              <a:spcBef>
                <a:spcPts val="2400"/>
              </a:spcBef>
              <a:spcAft>
                <a:spcPts val="1200"/>
              </a:spcAft>
              <a:buNone/>
            </a:pPr>
            <a:r>
              <a:rPr lang="en-GB" sz="2800" b="1" dirty="0">
                <a:solidFill>
                  <a:srgbClr val="0F1115"/>
                </a:solidFill>
                <a:effectLst/>
                <a:latin typeface="quote-cjk-patch"/>
              </a:rPr>
              <a:t>Documentary Evidence</a:t>
            </a:r>
          </a:p>
          <a:p>
            <a:pPr algn="l">
              <a:spcBef>
                <a:spcPts val="1200"/>
              </a:spcBef>
              <a:spcAft>
                <a:spcPts val="1200"/>
              </a:spcAft>
              <a:buNone/>
            </a:pPr>
            <a:r>
              <a:rPr lang="en-GB" sz="2800" b="0" i="0" dirty="0">
                <a:solidFill>
                  <a:srgbClr val="0F1115"/>
                </a:solidFill>
                <a:effectLst/>
                <a:latin typeface="quote-cjk-patch"/>
              </a:rPr>
              <a:t>The Templars' banking activities are extensively documented in medieval records. They provided safe storage for sensitive diplomatic documents, managed royal treasuries, distributed pensions for monarchs, and even served Muslim rulers who "borrowed heavily from these fiscal wizards" . The fall of Acre in 1291 was a disaster not just militarily but financially—royal households across Europe were heavily in debt to the Templars, and defeat brought inevitable blame</a:t>
            </a:r>
          </a:p>
        </p:txBody>
      </p:sp>
    </p:spTree>
    <p:extLst>
      <p:ext uri="{BB962C8B-B14F-4D97-AF65-F5344CB8AC3E}">
        <p14:creationId xmlns:p14="http://schemas.microsoft.com/office/powerpoint/2010/main" val="2152897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7A7164-53F1-A1F9-7307-7C324A4EFE70}"/>
              </a:ext>
            </a:extLst>
          </p:cNvPr>
          <p:cNvSpPr txBox="1"/>
          <p:nvPr/>
        </p:nvSpPr>
        <p:spPr>
          <a:xfrm>
            <a:off x="715925" y="507687"/>
            <a:ext cx="10760149" cy="5842625"/>
          </a:xfrm>
          <a:prstGeom prst="rect">
            <a:avLst/>
          </a:prstGeom>
          <a:noFill/>
        </p:spPr>
        <p:txBody>
          <a:bodyPr wrap="square">
            <a:spAutoFit/>
          </a:bodyPr>
          <a:lstStyle/>
          <a:p>
            <a:pPr algn="l">
              <a:lnSpc>
                <a:spcPts val="2250"/>
              </a:lnSpc>
              <a:spcBef>
                <a:spcPts val="2400"/>
              </a:spcBef>
              <a:spcAft>
                <a:spcPts val="1200"/>
              </a:spcAft>
              <a:buNone/>
            </a:pPr>
            <a:r>
              <a:rPr lang="en-GB" b="1" dirty="0">
                <a:solidFill>
                  <a:srgbClr val="0F1115"/>
                </a:solidFill>
                <a:effectLst/>
                <a:latin typeface="quote-cjk-patch"/>
              </a:rPr>
              <a:t>The Tomar Hoard: A Direct Link to Acre</a:t>
            </a:r>
          </a:p>
          <a:p>
            <a:pPr algn="l">
              <a:spcBef>
                <a:spcPts val="1200"/>
              </a:spcBef>
              <a:spcAft>
                <a:spcPts val="1200"/>
              </a:spcAft>
              <a:buNone/>
            </a:pPr>
            <a:r>
              <a:rPr lang="en-GB" b="0" i="0" dirty="0">
                <a:solidFill>
                  <a:srgbClr val="0F1115"/>
                </a:solidFill>
                <a:effectLst/>
                <a:latin typeface="quote-cjk-patch"/>
              </a:rPr>
              <a:t>One of the most compelling pieces of evidence connecting these artifacts directly to your area of interest is the </a:t>
            </a:r>
            <a:r>
              <a:rPr lang="en-GB" b="1" i="0" dirty="0">
                <a:solidFill>
                  <a:srgbClr val="0F1115"/>
                </a:solidFill>
                <a:effectLst/>
                <a:latin typeface="quote-cjk-patch"/>
              </a:rPr>
              <a:t>Tomar Hoard</a:t>
            </a:r>
            <a:r>
              <a:rPr lang="en-GB" b="0" i="0" dirty="0">
                <a:solidFill>
                  <a:srgbClr val="0F1115"/>
                </a:solidFill>
                <a:effectLst/>
                <a:latin typeface="quote-cjk-patch"/>
              </a:rPr>
              <a:t>.</a:t>
            </a:r>
          </a:p>
          <a:p>
            <a:pPr algn="l">
              <a:spcBef>
                <a:spcPts val="1200"/>
              </a:spcBef>
              <a:spcAft>
                <a:spcPts val="1200"/>
              </a:spcAft>
              <a:buFont typeface="Arial" panose="020B0604020202020204" pitchFamily="34" charset="0"/>
              <a:buChar char="•"/>
            </a:pPr>
            <a:r>
              <a:rPr lang="en-GB" b="1" i="0" dirty="0">
                <a:solidFill>
                  <a:srgbClr val="0F1115"/>
                </a:solidFill>
                <a:effectLst/>
                <a:latin typeface="quote-cjk-patch"/>
              </a:rPr>
              <a:t>The Discovery:</a:t>
            </a:r>
            <a:r>
              <a:rPr lang="en-GB" b="0" i="0" dirty="0">
                <a:solidFill>
                  <a:srgbClr val="0F1115"/>
                </a:solidFill>
                <a:effectLst/>
                <a:latin typeface="quote-cjk-patch"/>
              </a:rPr>
              <a:t> In 1960, during construction work in the Templar fortress town of </a:t>
            </a:r>
            <a:r>
              <a:rPr lang="en-GB" b="1" i="0" dirty="0">
                <a:solidFill>
                  <a:srgbClr val="0F1115"/>
                </a:solidFill>
                <a:effectLst/>
                <a:latin typeface="quote-cjk-patch"/>
              </a:rPr>
              <a:t>Tomar, Portugal</a:t>
            </a:r>
            <a:r>
              <a:rPr lang="en-GB" b="0" i="0" dirty="0">
                <a:solidFill>
                  <a:srgbClr val="0F1115"/>
                </a:solidFill>
                <a:effectLst/>
                <a:latin typeface="quote-cjk-patch"/>
              </a:rPr>
              <a:t>, a hoard of extraordinary religious artifacts was unearthed .</a:t>
            </a:r>
          </a:p>
          <a:p>
            <a:pPr algn="l">
              <a:spcBef>
                <a:spcPts val="450"/>
              </a:spcBef>
              <a:spcAft>
                <a:spcPts val="1200"/>
              </a:spcAft>
              <a:buFont typeface="Arial" panose="020B0604020202020204" pitchFamily="34" charset="0"/>
              <a:buChar char="•"/>
            </a:pPr>
            <a:r>
              <a:rPr lang="en-GB" b="1" i="0" dirty="0">
                <a:solidFill>
                  <a:srgbClr val="0F1115"/>
                </a:solidFill>
                <a:effectLst/>
                <a:latin typeface="quote-cjk-patch"/>
              </a:rPr>
              <a:t>The Contents:</a:t>
            </a:r>
            <a:r>
              <a:rPr lang="en-GB" b="0" i="0" dirty="0">
                <a:solidFill>
                  <a:srgbClr val="0F1115"/>
                </a:solidFill>
                <a:effectLst/>
                <a:latin typeface="quote-cjk-patch"/>
              </a:rPr>
              <a:t> The collection includes "highly important pieces dating from the time of the crusades," such as </a:t>
            </a:r>
            <a:r>
              <a:rPr lang="en-GB" b="1" i="0" dirty="0">
                <a:solidFill>
                  <a:srgbClr val="0F1115"/>
                </a:solidFill>
                <a:effectLst/>
                <a:highlight>
                  <a:srgbClr val="FFFF00"/>
                </a:highlight>
                <a:latin typeface="quote-cjk-patch"/>
              </a:rPr>
              <a:t>ritual vessels, chalices, agate inlaid with gold, altars, and stonework</a:t>
            </a:r>
            <a:r>
              <a:rPr lang="en-GB" b="0" i="0" dirty="0">
                <a:solidFill>
                  <a:srgbClr val="0F1115"/>
                </a:solidFill>
                <a:effectLst/>
                <a:highlight>
                  <a:srgbClr val="FFFF00"/>
                </a:highlight>
                <a:latin typeface="quote-cjk-patch"/>
              </a:rPr>
              <a:t> </a:t>
            </a:r>
            <a:r>
              <a:rPr lang="en-GB" b="0" i="0" dirty="0">
                <a:solidFill>
                  <a:srgbClr val="0F1115"/>
                </a:solidFill>
                <a:effectLst/>
                <a:latin typeface="quote-cjk-patch"/>
              </a:rPr>
              <a:t>.</a:t>
            </a:r>
          </a:p>
          <a:p>
            <a:pPr algn="l">
              <a:spcBef>
                <a:spcPts val="450"/>
              </a:spcBef>
              <a:spcAft>
                <a:spcPts val="1200"/>
              </a:spcAft>
              <a:buFont typeface="Arial" panose="020B0604020202020204" pitchFamily="34" charset="0"/>
              <a:buChar char="•"/>
            </a:pPr>
            <a:r>
              <a:rPr lang="en-GB" b="1" i="0" dirty="0">
                <a:solidFill>
                  <a:srgbClr val="0F1115"/>
                </a:solidFill>
                <a:effectLst/>
                <a:latin typeface="quote-cjk-patch"/>
              </a:rPr>
              <a:t>The Provenance:</a:t>
            </a:r>
            <a:r>
              <a:rPr lang="en-GB" b="0" i="0" dirty="0">
                <a:solidFill>
                  <a:srgbClr val="0F1115"/>
                </a:solidFill>
                <a:effectLst/>
                <a:latin typeface="quote-cjk-patch"/>
              </a:rPr>
              <a:t> Crucially, experts believe that some of these pieces "</a:t>
            </a:r>
            <a:r>
              <a:rPr lang="en-GB" b="1" i="0" dirty="0">
                <a:solidFill>
                  <a:srgbClr val="0F1115"/>
                </a:solidFill>
                <a:effectLst/>
                <a:highlight>
                  <a:srgbClr val="FFFF00"/>
                </a:highlight>
                <a:latin typeface="quote-cjk-patch"/>
              </a:rPr>
              <a:t>originate in the Holy Land [and were] removed in 1291 following the fall of Acre</a:t>
            </a:r>
            <a:r>
              <a:rPr lang="en-GB" b="0" i="0" dirty="0">
                <a:solidFill>
                  <a:srgbClr val="0F1115"/>
                </a:solidFill>
                <a:effectLst/>
                <a:latin typeface="quote-cjk-patch"/>
              </a:rPr>
              <a:t>" . Other items may have been taken from Constantinople during the Sack of 1204 .</a:t>
            </a:r>
          </a:p>
          <a:p>
            <a:pPr algn="l">
              <a:spcBef>
                <a:spcPts val="450"/>
              </a:spcBef>
              <a:spcAft>
                <a:spcPts val="1200"/>
              </a:spcAft>
              <a:buFont typeface="Arial" panose="020B0604020202020204" pitchFamily="34" charset="0"/>
              <a:buChar char="•"/>
            </a:pPr>
            <a:r>
              <a:rPr lang="en-GB" b="1" i="0" dirty="0">
                <a:solidFill>
                  <a:srgbClr val="0F1115"/>
                </a:solidFill>
                <a:effectLst/>
                <a:latin typeface="quote-cjk-patch"/>
              </a:rPr>
              <a:t>The "Grail Symbology":</a:t>
            </a:r>
            <a:r>
              <a:rPr lang="en-GB" b="0" i="0" dirty="0">
                <a:solidFill>
                  <a:srgbClr val="0F1115"/>
                </a:solidFill>
                <a:effectLst/>
                <a:latin typeface="quote-cjk-patch"/>
              </a:rPr>
              <a:t> The description of the hoard also notes "encoded grail symbology" on the items, fuelling speculation about a deeper connection to the Order's most fabled and sought-after relic .</a:t>
            </a:r>
          </a:p>
          <a:p>
            <a:pPr algn="l">
              <a:spcBef>
                <a:spcPts val="1200"/>
              </a:spcBef>
              <a:spcAft>
                <a:spcPts val="1200"/>
              </a:spcAft>
              <a:buNone/>
            </a:pPr>
            <a:r>
              <a:rPr lang="en-GB" b="0" i="0" dirty="0">
                <a:solidFill>
                  <a:srgbClr val="0F1115"/>
                </a:solidFill>
                <a:effectLst/>
                <a:latin typeface="quote-cjk-patch"/>
              </a:rPr>
              <a:t>The Tomar Hoard </a:t>
            </a:r>
            <a:r>
              <a:rPr lang="en-GB" b="0" i="0" dirty="0">
                <a:solidFill>
                  <a:srgbClr val="0F1115"/>
                </a:solidFill>
                <a:effectLst/>
                <a:highlight>
                  <a:srgbClr val="FFFF00"/>
                </a:highlight>
                <a:latin typeface="quote-cjk-patch"/>
              </a:rPr>
              <a:t>provides tangible proof that the Templars did evacuate some of their most sacred treasures from Acre</a:t>
            </a:r>
            <a:r>
              <a:rPr lang="en-GB" b="0" i="0" dirty="0">
                <a:solidFill>
                  <a:srgbClr val="0F1115"/>
                </a:solidFill>
                <a:effectLst/>
                <a:latin typeface="quote-cjk-patch"/>
              </a:rPr>
              <a:t>. It demonstrates that their collection included not just gold coins, but priceless religious artifacts of immense spiritual and historical importance.</a:t>
            </a:r>
          </a:p>
        </p:txBody>
      </p:sp>
    </p:spTree>
    <p:extLst>
      <p:ext uri="{BB962C8B-B14F-4D97-AF65-F5344CB8AC3E}">
        <p14:creationId xmlns:p14="http://schemas.microsoft.com/office/powerpoint/2010/main" val="3615043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C4E66-120F-D4C5-C6CF-DD8797AEAA23}"/>
              </a:ext>
            </a:extLst>
          </p:cNvPr>
          <p:cNvSpPr txBox="1"/>
          <p:nvPr/>
        </p:nvSpPr>
        <p:spPr>
          <a:xfrm>
            <a:off x="1391093" y="1413063"/>
            <a:ext cx="9409814" cy="4031873"/>
          </a:xfrm>
          <a:prstGeom prst="rect">
            <a:avLst/>
          </a:prstGeom>
          <a:noFill/>
        </p:spPr>
        <p:txBody>
          <a:bodyPr wrap="square" rtlCol="0">
            <a:spAutoFit/>
          </a:bodyPr>
          <a:lstStyle/>
          <a:p>
            <a:r>
              <a:rPr lang="en-GB" sz="3200" dirty="0"/>
              <a:t>The primary source of the Templars' wealth was their network of rural estates, known as preceptories. While there is no record of a Templar preceptory specifically at </a:t>
            </a:r>
            <a:r>
              <a:rPr lang="en-GB" sz="3200" b="1" dirty="0"/>
              <a:t>Templeton</a:t>
            </a:r>
            <a:r>
              <a:rPr lang="en-GB" sz="3200" dirty="0"/>
              <a:t> in Inkpen parish, the fact that the land was granted to the Knights Hospitaller after 1312 strongly suggests it was originally a Templar property that was transferred . The name "Templeton" itself is a powerful clue, meaning "farmstead of the Templars."</a:t>
            </a:r>
          </a:p>
        </p:txBody>
      </p:sp>
    </p:spTree>
    <p:extLst>
      <p:ext uri="{BB962C8B-B14F-4D97-AF65-F5344CB8AC3E}">
        <p14:creationId xmlns:p14="http://schemas.microsoft.com/office/powerpoint/2010/main" val="782352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048CC-EA8E-40E4-8C48-753EE17A0B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46FDB8-E07B-FF7E-9080-D5B75047A8EF}"/>
              </a:ext>
            </a:extLst>
          </p:cNvPr>
          <p:cNvSpPr txBox="1"/>
          <p:nvPr/>
        </p:nvSpPr>
        <p:spPr>
          <a:xfrm>
            <a:off x="1040219" y="1195055"/>
            <a:ext cx="10111561" cy="4467890"/>
          </a:xfrm>
          <a:prstGeom prst="rect">
            <a:avLst/>
          </a:prstGeom>
          <a:noFill/>
        </p:spPr>
        <p:txBody>
          <a:bodyPr wrap="square">
            <a:spAutoFit/>
          </a:bodyPr>
          <a:lstStyle/>
          <a:p>
            <a:pPr algn="l">
              <a:spcBef>
                <a:spcPts val="1200"/>
              </a:spcBef>
              <a:spcAft>
                <a:spcPts val="1200"/>
              </a:spcAft>
              <a:buNone/>
            </a:pPr>
            <a:r>
              <a:rPr lang="en-GB" sz="2400" b="1" i="0" dirty="0">
                <a:solidFill>
                  <a:srgbClr val="0F1115"/>
                </a:solidFill>
                <a:effectLst/>
                <a:latin typeface="quote-cjk-patch"/>
              </a:rPr>
              <a:t>Bringing the Templar goods home, to the Templars of England</a:t>
            </a:r>
          </a:p>
          <a:p>
            <a:pPr algn="l">
              <a:spcBef>
                <a:spcPts val="1200"/>
              </a:spcBef>
              <a:spcAft>
                <a:spcPts val="1200"/>
              </a:spcAft>
              <a:buNone/>
            </a:pPr>
            <a:r>
              <a:rPr lang="en-GB" sz="2400" b="1" i="0" dirty="0">
                <a:solidFill>
                  <a:srgbClr val="0F1115"/>
                </a:solidFill>
                <a:effectLst/>
                <a:latin typeface="quote-cjk-patch"/>
              </a:rPr>
              <a:t>(</a:t>
            </a:r>
            <a:r>
              <a:rPr lang="en-GB" sz="2400" b="1" i="0" dirty="0">
                <a:solidFill>
                  <a:srgbClr val="0F1115"/>
                </a:solidFill>
                <a:effectLst/>
                <a:highlight>
                  <a:srgbClr val="FFFF00"/>
                </a:highlight>
                <a:latin typeface="quote-cjk-patch"/>
              </a:rPr>
              <a:t>Acre → Scotland → Cornwall</a:t>
            </a:r>
            <a:r>
              <a:rPr lang="en-GB" sz="2400" b="1" i="0" dirty="0">
                <a:solidFill>
                  <a:srgbClr val="0F1115"/>
                </a:solidFill>
                <a:effectLst/>
                <a:latin typeface="quote-cjk-patch"/>
              </a:rPr>
              <a:t>)</a:t>
            </a:r>
            <a:r>
              <a:rPr lang="en-GB" sz="2400" b="0" i="0" dirty="0">
                <a:solidFill>
                  <a:srgbClr val="0F1115"/>
                </a:solidFill>
                <a:effectLst/>
                <a:latin typeface="quote-cjk-patch"/>
              </a:rPr>
              <a:t> may have been slightly more viable because:</a:t>
            </a:r>
          </a:p>
          <a:p>
            <a:pPr algn="l">
              <a:spcBef>
                <a:spcPts val="1200"/>
              </a:spcBef>
              <a:spcAft>
                <a:spcPts val="1200"/>
              </a:spcAft>
              <a:buFont typeface="+mj-lt"/>
              <a:buAutoNum type="arabicPeriod"/>
            </a:pPr>
            <a:r>
              <a:rPr lang="en-GB" sz="2400" b="1" i="0" dirty="0">
                <a:solidFill>
                  <a:srgbClr val="0F1115"/>
                </a:solidFill>
                <a:effectLst/>
                <a:latin typeface="quote-cjk-patch"/>
              </a:rPr>
              <a:t>Scotland offered political protection</a:t>
            </a:r>
            <a:r>
              <a:rPr lang="en-GB" sz="2400" b="0" i="0" dirty="0">
                <a:solidFill>
                  <a:srgbClr val="0F1115"/>
                </a:solidFill>
                <a:effectLst/>
                <a:latin typeface="quote-cjk-patch"/>
              </a:rPr>
              <a:t> from a king (Robert the Bruce) who was already excommunicated by the Pope and thus had little to lose by harbouring persecuted Templars.</a:t>
            </a:r>
          </a:p>
          <a:p>
            <a:pPr algn="l">
              <a:spcBef>
                <a:spcPts val="450"/>
              </a:spcBef>
              <a:spcAft>
                <a:spcPts val="1200"/>
              </a:spcAft>
              <a:buFont typeface="+mj-lt"/>
              <a:buAutoNum type="arabicPeriod"/>
            </a:pPr>
            <a:r>
              <a:rPr lang="en-GB" sz="2400" b="1" i="0" dirty="0">
                <a:solidFill>
                  <a:srgbClr val="0F1115"/>
                </a:solidFill>
                <a:effectLst/>
                <a:latin typeface="quote-cjk-patch"/>
              </a:rPr>
              <a:t>The sea route directly to Scotland</a:t>
            </a:r>
            <a:r>
              <a:rPr lang="en-GB" sz="2400" b="0" i="0" dirty="0">
                <a:solidFill>
                  <a:srgbClr val="0F1115"/>
                </a:solidFill>
                <a:effectLst/>
                <a:latin typeface="quote-cjk-patch"/>
              </a:rPr>
              <a:t> </a:t>
            </a:r>
            <a:r>
              <a:rPr lang="en-GB" sz="2400" b="0" i="0" dirty="0">
                <a:solidFill>
                  <a:srgbClr val="0F1115"/>
                </a:solidFill>
                <a:effectLst/>
                <a:highlight>
                  <a:srgbClr val="FFFF00"/>
                </a:highlight>
                <a:latin typeface="quote-cjk-patch"/>
              </a:rPr>
              <a:t>avoided English-controlled waters entirely</a:t>
            </a:r>
            <a:r>
              <a:rPr lang="en-GB" sz="2400" b="0" i="0" dirty="0">
                <a:solidFill>
                  <a:srgbClr val="0F1115"/>
                </a:solidFill>
                <a:effectLst/>
                <a:latin typeface="quote-cjk-patch"/>
              </a:rPr>
              <a:t>, reducing the risk of interception before the treasure could be secured.</a:t>
            </a:r>
          </a:p>
          <a:p>
            <a:pPr algn="l">
              <a:spcBef>
                <a:spcPts val="450"/>
              </a:spcBef>
              <a:spcAft>
                <a:spcPts val="1200"/>
              </a:spcAft>
              <a:buFont typeface="+mj-lt"/>
              <a:buAutoNum type="arabicPeriod"/>
            </a:pPr>
            <a:r>
              <a:rPr lang="en-GB" sz="2400" b="1" i="0" dirty="0">
                <a:solidFill>
                  <a:srgbClr val="0F1115"/>
                </a:solidFill>
                <a:effectLst/>
                <a:latin typeface="quote-cjk-patch"/>
              </a:rPr>
              <a:t>Cornwall could be reached later</a:t>
            </a:r>
            <a:r>
              <a:rPr lang="en-GB" sz="2400" b="0" i="0" dirty="0">
                <a:solidFill>
                  <a:srgbClr val="0F1115"/>
                </a:solidFill>
                <a:effectLst/>
                <a:latin typeface="quote-cjk-patch"/>
              </a:rPr>
              <a:t> by a smaller, more discreet party once the political situation in England became clearer.</a:t>
            </a:r>
          </a:p>
        </p:txBody>
      </p:sp>
    </p:spTree>
    <p:extLst>
      <p:ext uri="{BB962C8B-B14F-4D97-AF65-F5344CB8AC3E}">
        <p14:creationId xmlns:p14="http://schemas.microsoft.com/office/powerpoint/2010/main" val="404772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B031B-C0BB-2D61-ECFC-77483FBECE1F}"/>
              </a:ext>
            </a:extLst>
          </p:cNvPr>
          <p:cNvSpPr txBox="1"/>
          <p:nvPr/>
        </p:nvSpPr>
        <p:spPr>
          <a:xfrm>
            <a:off x="1715386" y="2151727"/>
            <a:ext cx="8761228" cy="2554545"/>
          </a:xfrm>
          <a:prstGeom prst="rect">
            <a:avLst/>
          </a:prstGeom>
          <a:noFill/>
        </p:spPr>
        <p:txBody>
          <a:bodyPr wrap="square" rtlCol="0">
            <a:spAutoFit/>
          </a:bodyPr>
          <a:lstStyle/>
          <a:p>
            <a:pPr algn="ctr"/>
            <a:r>
              <a:rPr lang="en-GB" sz="8000" b="1" dirty="0"/>
              <a:t>Roger de </a:t>
            </a:r>
            <a:r>
              <a:rPr lang="en-GB" sz="8000" b="1" dirty="0" err="1"/>
              <a:t>Ingepenne</a:t>
            </a:r>
            <a:endParaRPr lang="en-GB" sz="8000" b="1" dirty="0"/>
          </a:p>
          <a:p>
            <a:pPr algn="ctr"/>
            <a:r>
              <a:rPr lang="en-GB" sz="8000" b="1" dirty="0"/>
              <a:t>A Templar</a:t>
            </a:r>
          </a:p>
        </p:txBody>
      </p:sp>
    </p:spTree>
    <p:extLst>
      <p:ext uri="{BB962C8B-B14F-4D97-AF65-F5344CB8AC3E}">
        <p14:creationId xmlns:p14="http://schemas.microsoft.com/office/powerpoint/2010/main" val="2522826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AB40EB-8BAF-2E67-7D26-E7081F78EE2C}"/>
              </a:ext>
            </a:extLst>
          </p:cNvPr>
          <p:cNvSpPr txBox="1"/>
          <p:nvPr/>
        </p:nvSpPr>
        <p:spPr>
          <a:xfrm>
            <a:off x="832884" y="597455"/>
            <a:ext cx="10526231" cy="5663089"/>
          </a:xfrm>
          <a:prstGeom prst="rect">
            <a:avLst/>
          </a:prstGeom>
          <a:noFill/>
        </p:spPr>
        <p:txBody>
          <a:bodyPr wrap="square" rtlCol="0">
            <a:spAutoFit/>
          </a:bodyPr>
          <a:lstStyle/>
          <a:p>
            <a:r>
              <a:rPr lang="en-GB" sz="3200" b="1" dirty="0"/>
              <a:t>Why Do the Crusades Matter for Inkpen?</a:t>
            </a:r>
            <a:br>
              <a:rPr lang="en-GB" sz="3200" b="1" dirty="0"/>
            </a:br>
            <a:endParaRPr lang="en-GB" sz="1000" b="1" dirty="0"/>
          </a:p>
          <a:p>
            <a:r>
              <a:rPr lang="en-GB" sz="3200" dirty="0"/>
              <a:t>Inkpen was </a:t>
            </a:r>
            <a:r>
              <a:rPr lang="en-GB" sz="3200" b="1" dirty="0"/>
              <a:t>directly connected</a:t>
            </a:r>
            <a:r>
              <a:rPr lang="en-GB" sz="3200" dirty="0"/>
              <a:t> to the Crusades through:</a:t>
            </a:r>
          </a:p>
          <a:p>
            <a:endParaRPr lang="en-GB" sz="800" b="1" dirty="0"/>
          </a:p>
          <a:p>
            <a:r>
              <a:rPr lang="en-GB" sz="3200" dirty="0"/>
              <a:t>1. The </a:t>
            </a:r>
            <a:r>
              <a:rPr lang="en-GB" sz="3200" b="1" dirty="0">
                <a:highlight>
                  <a:srgbClr val="FFFF00"/>
                </a:highlight>
              </a:rPr>
              <a:t>de Inkpen family</a:t>
            </a:r>
            <a:r>
              <a:rPr lang="en-GB" sz="3200" dirty="0">
                <a:highlight>
                  <a:srgbClr val="FFFF00"/>
                </a:highlight>
              </a:rPr>
              <a:t> </a:t>
            </a:r>
            <a:r>
              <a:rPr lang="en-GB" sz="3200" dirty="0"/>
              <a:t>– royal servants who moved in Crusading circles</a:t>
            </a:r>
          </a:p>
          <a:p>
            <a:br>
              <a:rPr lang="en-GB" sz="800" b="1" dirty="0"/>
            </a:br>
            <a:r>
              <a:rPr lang="en-GB" sz="3200" b="1" dirty="0">
                <a:highlight>
                  <a:srgbClr val="FFFF00"/>
                </a:highlight>
              </a:rPr>
              <a:t>2. Templeton</a:t>
            </a:r>
            <a:r>
              <a:rPr lang="en-GB" sz="3200" dirty="0">
                <a:highlight>
                  <a:srgbClr val="FFFF00"/>
                </a:highlight>
              </a:rPr>
              <a:t> – a documented Templar and later Hospitaller estate</a:t>
            </a:r>
          </a:p>
          <a:p>
            <a:br>
              <a:rPr lang="en-GB" sz="800" dirty="0"/>
            </a:br>
            <a:r>
              <a:rPr lang="en-GB" sz="3200" dirty="0"/>
              <a:t>3. The </a:t>
            </a:r>
            <a:r>
              <a:rPr lang="en-GB" sz="3200" b="1" dirty="0"/>
              <a:t>Crocus Field</a:t>
            </a:r>
            <a:r>
              <a:rPr lang="en-GB" sz="3200" dirty="0"/>
              <a:t> – local tradition links the Mediterranean crocuses to returning Crusaders</a:t>
            </a:r>
          </a:p>
          <a:p>
            <a:br>
              <a:rPr lang="en-GB" sz="800" b="1" dirty="0"/>
            </a:br>
            <a:r>
              <a:rPr lang="en-GB" sz="3200" b="1" dirty="0"/>
              <a:t>4. </a:t>
            </a:r>
            <a:r>
              <a:rPr lang="en-GB" sz="3200" b="1" dirty="0">
                <a:highlight>
                  <a:srgbClr val="FFFF00"/>
                </a:highlight>
              </a:rPr>
              <a:t>St. Michael's Church</a:t>
            </a:r>
            <a:r>
              <a:rPr lang="en-GB" sz="3200" dirty="0">
                <a:highlight>
                  <a:srgbClr val="FFFF00"/>
                </a:highlight>
              </a:rPr>
              <a:t> – dedicated to the patron saint of warriors and the Templars</a:t>
            </a:r>
          </a:p>
        </p:txBody>
      </p:sp>
    </p:spTree>
    <p:extLst>
      <p:ext uri="{BB962C8B-B14F-4D97-AF65-F5344CB8AC3E}">
        <p14:creationId xmlns:p14="http://schemas.microsoft.com/office/powerpoint/2010/main" val="4182974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CB5D9E-20E5-452B-E6E3-B1B29676FB80}"/>
              </a:ext>
            </a:extLst>
          </p:cNvPr>
          <p:cNvSpPr txBox="1"/>
          <p:nvPr/>
        </p:nvSpPr>
        <p:spPr>
          <a:xfrm>
            <a:off x="2907119" y="2828835"/>
            <a:ext cx="6377762" cy="1200329"/>
          </a:xfrm>
          <a:prstGeom prst="rect">
            <a:avLst/>
          </a:prstGeom>
          <a:noFill/>
        </p:spPr>
        <p:txBody>
          <a:bodyPr wrap="square" rtlCol="0">
            <a:spAutoFit/>
          </a:bodyPr>
          <a:lstStyle/>
          <a:p>
            <a:pPr algn="ctr"/>
            <a:r>
              <a:rPr lang="en-GB" sz="7200" b="1" dirty="0"/>
              <a:t>What is Inkpen?</a:t>
            </a:r>
          </a:p>
        </p:txBody>
      </p:sp>
    </p:spTree>
    <p:extLst>
      <p:ext uri="{BB962C8B-B14F-4D97-AF65-F5344CB8AC3E}">
        <p14:creationId xmlns:p14="http://schemas.microsoft.com/office/powerpoint/2010/main" val="296852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DF0A7-F8D4-B4A3-292D-EFF1360721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E2B0CB-25B8-D91F-BD86-4E4291E63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12" y="336005"/>
            <a:ext cx="9835116" cy="6228638"/>
          </a:xfrm>
          <a:prstGeom prst="rect">
            <a:avLst/>
          </a:prstGeom>
        </p:spPr>
      </p:pic>
    </p:spTree>
    <p:extLst>
      <p:ext uri="{BB962C8B-B14F-4D97-AF65-F5344CB8AC3E}">
        <p14:creationId xmlns:p14="http://schemas.microsoft.com/office/powerpoint/2010/main" val="156825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5563" y="1259175"/>
            <a:ext cx="10720874" cy="4339650"/>
          </a:xfrm>
          <a:prstGeom prst="rect">
            <a:avLst/>
          </a:prstGeom>
          <a:noFill/>
        </p:spPr>
        <p:txBody>
          <a:bodyPr wrap="square" rtlCol="0">
            <a:spAutoFit/>
          </a:bodyPr>
          <a:lstStyle/>
          <a:p>
            <a:r>
              <a:rPr lang="en-GB" sz="5400" dirty="0">
                <a:latin typeface="Arial Rounded MT Bold" panose="020F0704030504030204" pitchFamily="34" charset="0"/>
              </a:rPr>
              <a:t>Sir </a:t>
            </a:r>
            <a:r>
              <a:rPr lang="en-GB" altLang="en-US" sz="5400" dirty="0">
                <a:latin typeface="Arial Rounded MT Bold" panose="020F0704030504030204" pitchFamily="34" charset="0"/>
              </a:rPr>
              <a:t>Roger de Ingepenne </a:t>
            </a:r>
            <a:br>
              <a:rPr lang="en-GB" altLang="en-US" sz="5400" dirty="0">
                <a:latin typeface="Arial Rounded MT Bold" panose="020F0704030504030204" pitchFamily="34" charset="0"/>
              </a:rPr>
            </a:br>
            <a:br>
              <a:rPr lang="en-GB" altLang="en-US" sz="2000" dirty="0">
                <a:latin typeface="Arial Rounded MT Bold" panose="020F0704030504030204" pitchFamily="34" charset="0"/>
              </a:rPr>
            </a:br>
            <a:r>
              <a:rPr lang="en-GB" altLang="en-US" sz="5400" dirty="0">
                <a:latin typeface="Arial Rounded MT Bold" panose="020F0704030504030204" pitchFamily="34" charset="0"/>
              </a:rPr>
              <a:t>Sheriff of Cornwall</a:t>
            </a:r>
            <a:br>
              <a:rPr lang="en-GB" altLang="en-US" sz="5400" dirty="0">
                <a:latin typeface="Arial Rounded MT Bold" panose="020F0704030504030204" pitchFamily="34" charset="0"/>
              </a:rPr>
            </a:br>
            <a:endParaRPr lang="en-GB" altLang="en-US" sz="2000" dirty="0">
              <a:latin typeface="Arial Rounded MT Bold" panose="020F0704030504030204" pitchFamily="34" charset="0"/>
            </a:endParaRPr>
          </a:p>
          <a:p>
            <a:r>
              <a:rPr lang="en-GB" altLang="en-US" sz="5400" dirty="0">
                <a:latin typeface="Arial Rounded MT Bold" panose="020F0704030504030204" pitchFamily="34" charset="0"/>
              </a:rPr>
              <a:t>Mayor of the city of Winchester</a:t>
            </a:r>
          </a:p>
          <a:p>
            <a:endParaRPr lang="en-GB" sz="2000" dirty="0">
              <a:latin typeface="Arial Rounded MT Bold" panose="020F0704030504030204" pitchFamily="34" charset="0"/>
            </a:endParaRPr>
          </a:p>
          <a:p>
            <a:r>
              <a:rPr lang="en-GB" sz="5400" dirty="0">
                <a:solidFill>
                  <a:srgbClr val="FF0000"/>
                </a:solidFill>
                <a:latin typeface="Arial Rounded MT Bold" panose="020F0704030504030204" pitchFamily="34" charset="0"/>
              </a:rPr>
              <a:t>But why live in Inkpen?</a:t>
            </a:r>
          </a:p>
        </p:txBody>
      </p:sp>
    </p:spTree>
    <p:extLst>
      <p:ext uri="{BB962C8B-B14F-4D97-AF65-F5344CB8AC3E}">
        <p14:creationId xmlns:p14="http://schemas.microsoft.com/office/powerpoint/2010/main" val="54418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F2D03-3E9C-9914-597A-3B4B3B843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483" y="149290"/>
            <a:ext cx="7536313" cy="6524166"/>
          </a:xfrm>
          <a:prstGeom prst="rect">
            <a:avLst/>
          </a:prstGeom>
        </p:spPr>
      </p:pic>
      <p:sp>
        <p:nvSpPr>
          <p:cNvPr id="5" name="Arrow: Right 4">
            <a:extLst>
              <a:ext uri="{FF2B5EF4-FFF2-40B4-BE49-F238E27FC236}">
                <a16:creationId xmlns:a16="http://schemas.microsoft.com/office/drawing/2014/main" id="{8511F09F-59F8-F14B-C4BA-181163B19FCC}"/>
              </a:ext>
            </a:extLst>
          </p:cNvPr>
          <p:cNvSpPr/>
          <p:nvPr/>
        </p:nvSpPr>
        <p:spPr>
          <a:xfrm>
            <a:off x="3327991" y="276447"/>
            <a:ext cx="489097" cy="233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DD405FF7-AF3B-FA1E-D11F-B4435D29A4BD}"/>
              </a:ext>
            </a:extLst>
          </p:cNvPr>
          <p:cNvSpPr/>
          <p:nvPr/>
        </p:nvSpPr>
        <p:spPr>
          <a:xfrm>
            <a:off x="6113721" y="6177516"/>
            <a:ext cx="233916" cy="4359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682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5E3DB0-F837-1043-D62C-6FF5F14B3F98}"/>
              </a:ext>
            </a:extLst>
          </p:cNvPr>
          <p:cNvSpPr txBox="1"/>
          <p:nvPr/>
        </p:nvSpPr>
        <p:spPr>
          <a:xfrm>
            <a:off x="3146749" y="2767280"/>
            <a:ext cx="5898502" cy="1323439"/>
          </a:xfrm>
          <a:prstGeom prst="rect">
            <a:avLst/>
          </a:prstGeom>
          <a:noFill/>
        </p:spPr>
        <p:txBody>
          <a:bodyPr wrap="square" rtlCol="0">
            <a:spAutoFit/>
          </a:bodyPr>
          <a:lstStyle/>
          <a:p>
            <a:r>
              <a:rPr lang="en-GB" sz="8000" b="1" dirty="0"/>
              <a:t>The Crusades</a:t>
            </a:r>
          </a:p>
        </p:txBody>
      </p:sp>
    </p:spTree>
    <p:extLst>
      <p:ext uri="{BB962C8B-B14F-4D97-AF65-F5344CB8AC3E}">
        <p14:creationId xmlns:p14="http://schemas.microsoft.com/office/powerpoint/2010/main" val="329870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84FEA9-FB28-CB83-30BF-986A12902E40}"/>
              </a:ext>
            </a:extLst>
          </p:cNvPr>
          <p:cNvSpPr txBox="1"/>
          <p:nvPr/>
        </p:nvSpPr>
        <p:spPr>
          <a:xfrm>
            <a:off x="2911151" y="1147666"/>
            <a:ext cx="6235181" cy="4401205"/>
          </a:xfrm>
          <a:prstGeom prst="rect">
            <a:avLst/>
          </a:prstGeom>
          <a:noFill/>
        </p:spPr>
        <p:txBody>
          <a:bodyPr wrap="square">
            <a:spAutoFit/>
          </a:bodyPr>
          <a:lstStyle/>
          <a:p>
            <a:pPr>
              <a:buNone/>
            </a:pPr>
            <a:r>
              <a:rPr lang="en-GB" sz="4000" b="1" i="0" dirty="0">
                <a:solidFill>
                  <a:srgbClr val="FF0000"/>
                </a:solidFill>
                <a:effectLst/>
                <a:latin typeface="Avenir-Black"/>
              </a:rPr>
              <a:t>Inkpen</a:t>
            </a:r>
            <a:r>
              <a:rPr lang="en-GB" sz="4000" b="1" i="0" dirty="0">
                <a:solidFill>
                  <a:srgbClr val="242021"/>
                </a:solidFill>
                <a:effectLst/>
                <a:latin typeface="Avenir-Black"/>
              </a:rPr>
              <a:t> </a:t>
            </a:r>
            <a:br>
              <a:rPr lang="en-GB" sz="4000" b="1" i="0" dirty="0">
                <a:solidFill>
                  <a:srgbClr val="242021"/>
                </a:solidFill>
                <a:effectLst/>
                <a:latin typeface="Avenir-Black"/>
              </a:rPr>
            </a:br>
            <a:r>
              <a:rPr lang="en-GB" sz="4000" b="1" i="0" dirty="0">
                <a:solidFill>
                  <a:srgbClr val="242021"/>
                </a:solidFill>
                <a:effectLst/>
                <a:latin typeface="Avenir-Black"/>
              </a:rPr>
              <a:t>to Hurstbourne Tarrant</a:t>
            </a:r>
          </a:p>
          <a:p>
            <a:pPr>
              <a:buNone/>
            </a:pPr>
            <a:r>
              <a:rPr lang="en-GB" sz="4000" b="1" i="0" dirty="0">
                <a:solidFill>
                  <a:srgbClr val="242021"/>
                </a:solidFill>
                <a:effectLst/>
                <a:latin typeface="Avenir-Black"/>
              </a:rPr>
              <a:t>to St Mary Bourne</a:t>
            </a:r>
          </a:p>
          <a:p>
            <a:pPr>
              <a:buNone/>
            </a:pPr>
            <a:r>
              <a:rPr lang="en-GB" sz="4000" b="1" i="0" dirty="0">
                <a:solidFill>
                  <a:srgbClr val="242021"/>
                </a:solidFill>
                <a:effectLst/>
                <a:latin typeface="Avenir-Black"/>
              </a:rPr>
              <a:t>to </a:t>
            </a:r>
            <a:r>
              <a:rPr lang="en-GB" sz="4000" b="1" i="0" dirty="0" err="1">
                <a:solidFill>
                  <a:srgbClr val="242021"/>
                </a:solidFill>
                <a:effectLst/>
                <a:latin typeface="Avenir-Black"/>
              </a:rPr>
              <a:t>Longparish</a:t>
            </a:r>
            <a:endParaRPr lang="en-GB" sz="4000" b="1" i="0" dirty="0">
              <a:solidFill>
                <a:srgbClr val="242021"/>
              </a:solidFill>
              <a:effectLst/>
              <a:latin typeface="Avenir-Black"/>
            </a:endParaRPr>
          </a:p>
          <a:p>
            <a:pPr>
              <a:buNone/>
            </a:pPr>
            <a:r>
              <a:rPr lang="en-GB" sz="4000" b="1" dirty="0">
                <a:solidFill>
                  <a:srgbClr val="242021"/>
                </a:solidFill>
                <a:latin typeface="Avenir-Black"/>
              </a:rPr>
              <a:t>t</a:t>
            </a:r>
            <a:r>
              <a:rPr lang="en-GB" sz="4000" b="1" i="0" dirty="0">
                <a:solidFill>
                  <a:srgbClr val="242021"/>
                </a:solidFill>
                <a:effectLst/>
                <a:latin typeface="Avenir-Black"/>
              </a:rPr>
              <a:t>o West Down, Chilbolton</a:t>
            </a:r>
          </a:p>
          <a:p>
            <a:pPr>
              <a:buNone/>
            </a:pPr>
            <a:r>
              <a:rPr lang="en-GB" sz="4000" b="1" i="0" dirty="0">
                <a:solidFill>
                  <a:srgbClr val="242021"/>
                </a:solidFill>
                <a:effectLst/>
                <a:latin typeface="Avenir-Black"/>
              </a:rPr>
              <a:t>to Stockbridge</a:t>
            </a:r>
          </a:p>
          <a:p>
            <a:pPr>
              <a:buNone/>
            </a:pPr>
            <a:r>
              <a:rPr lang="en-GB" sz="4000" b="1" i="0" dirty="0">
                <a:solidFill>
                  <a:srgbClr val="242021"/>
                </a:solidFill>
                <a:effectLst/>
                <a:latin typeface="Avenir-Black"/>
              </a:rPr>
              <a:t>to </a:t>
            </a:r>
            <a:r>
              <a:rPr lang="en-GB" sz="4000" b="1" i="0" dirty="0">
                <a:solidFill>
                  <a:srgbClr val="FF0000"/>
                </a:solidFill>
                <a:effectLst/>
                <a:latin typeface="Avenir-Black"/>
              </a:rPr>
              <a:t>Winchester</a:t>
            </a:r>
            <a:endParaRPr lang="en-GB" sz="4000" dirty="0">
              <a:solidFill>
                <a:srgbClr val="FF0000"/>
              </a:solidFill>
            </a:endParaRPr>
          </a:p>
        </p:txBody>
      </p:sp>
    </p:spTree>
    <p:extLst>
      <p:ext uri="{BB962C8B-B14F-4D97-AF65-F5344CB8AC3E}">
        <p14:creationId xmlns:p14="http://schemas.microsoft.com/office/powerpoint/2010/main" val="966696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B68B61-A302-F9A5-BD6D-FB1333B50828}"/>
              </a:ext>
            </a:extLst>
          </p:cNvPr>
          <p:cNvSpPr txBox="1"/>
          <p:nvPr/>
        </p:nvSpPr>
        <p:spPr>
          <a:xfrm>
            <a:off x="1586981" y="1720840"/>
            <a:ext cx="9018037" cy="3416320"/>
          </a:xfrm>
          <a:prstGeom prst="rect">
            <a:avLst/>
          </a:prstGeom>
          <a:noFill/>
        </p:spPr>
        <p:txBody>
          <a:bodyPr wrap="square" rtlCol="0">
            <a:spAutoFit/>
          </a:bodyPr>
          <a:lstStyle/>
          <a:p>
            <a:pPr algn="ctr"/>
            <a:r>
              <a:rPr lang="en-GB" sz="7200" b="1" dirty="0"/>
              <a:t>Sir Roger is in control of sea ports in Cornwall</a:t>
            </a:r>
          </a:p>
        </p:txBody>
      </p:sp>
    </p:spTree>
    <p:extLst>
      <p:ext uri="{BB962C8B-B14F-4D97-AF65-F5344CB8AC3E}">
        <p14:creationId xmlns:p14="http://schemas.microsoft.com/office/powerpoint/2010/main" val="3774955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24C4C-4CEF-609B-E53E-3D9DD7BD4B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8998F3-F45A-FE90-8D1C-DC862F77BE2C}"/>
              </a:ext>
            </a:extLst>
          </p:cNvPr>
          <p:cNvSpPr txBox="1"/>
          <p:nvPr/>
        </p:nvSpPr>
        <p:spPr>
          <a:xfrm>
            <a:off x="914400" y="372140"/>
            <a:ext cx="10728251" cy="6326372"/>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A90DE064-8BE3-D79C-982B-5C7C935348A2}"/>
              </a:ext>
            </a:extLst>
          </p:cNvPr>
          <p:cNvSpPr txBox="1"/>
          <p:nvPr/>
        </p:nvSpPr>
        <p:spPr>
          <a:xfrm>
            <a:off x="776177" y="467833"/>
            <a:ext cx="10728251" cy="5909310"/>
          </a:xfrm>
          <a:prstGeom prst="rect">
            <a:avLst/>
          </a:prstGeom>
          <a:noFill/>
        </p:spPr>
        <p:txBody>
          <a:bodyPr wrap="square" rtlCol="0">
            <a:spAutoFit/>
          </a:bodyPr>
          <a:lstStyle/>
          <a:p>
            <a:r>
              <a:rPr lang="en-GB" sz="2400" dirty="0"/>
              <a:t>Arundell of </a:t>
            </a:r>
            <a:r>
              <a:rPr lang="en-GB" sz="2400" dirty="0" err="1"/>
              <a:t>Lanherne</a:t>
            </a:r>
            <a:r>
              <a:rPr lang="en-GB" sz="2400" dirty="0"/>
              <a:t> and </a:t>
            </a:r>
            <a:r>
              <a:rPr lang="en-GB" sz="2400" dirty="0" err="1"/>
              <a:t>Trerice.TITLE</a:t>
            </a:r>
            <a:r>
              <a:rPr lang="en-GB" sz="2400" dirty="0"/>
              <a:t> </a:t>
            </a:r>
            <a:r>
              <a:rPr lang="en-GB" sz="2400" dirty="0" err="1"/>
              <a:t>DEEDS.CORNWALL.Lanhadron</a:t>
            </a:r>
            <a:r>
              <a:rPr lang="en-GB" sz="2400" dirty="0"/>
              <a:t> Manor. </a:t>
            </a:r>
            <a:r>
              <a:rPr lang="en-GB" sz="2400" dirty="0" err="1"/>
              <a:t>Arch'diakne</a:t>
            </a:r>
            <a:r>
              <a:rPr lang="en-GB" sz="2400" dirty="0"/>
              <a:t>, </a:t>
            </a:r>
            <a:r>
              <a:rPr lang="en-GB" sz="2400" dirty="0">
                <a:highlight>
                  <a:srgbClr val="FFFF00"/>
                </a:highlight>
              </a:rPr>
              <a:t>Sir Roger de </a:t>
            </a:r>
            <a:r>
              <a:rPr lang="en-GB" sz="2400" dirty="0" err="1">
                <a:highlight>
                  <a:srgbClr val="FFFF00"/>
                </a:highlight>
              </a:rPr>
              <a:t>Inkepenne</a:t>
            </a:r>
            <a:r>
              <a:rPr lang="en-GB" sz="2400" dirty="0">
                <a:highlight>
                  <a:srgbClr val="FFFF00"/>
                </a:highlight>
              </a:rPr>
              <a:t> then steward of Cornwall</a:t>
            </a:r>
            <a:r>
              <a:rPr lang="en-GB" sz="2400" dirty="0"/>
              <a:t>, and Sir Thomas de Kent, knights, Thomas de </a:t>
            </a:r>
            <a:r>
              <a:rPr lang="en-GB" sz="2400" dirty="0" err="1"/>
              <a:t>Trenpol</a:t>
            </a:r>
            <a:r>
              <a:rPr lang="en-GB" sz="2400" dirty="0"/>
              <a:t>, Robert de </a:t>
            </a:r>
            <a:r>
              <a:rPr lang="en-GB" sz="2400" dirty="0" err="1"/>
              <a:t>Tregenneu</a:t>
            </a:r>
            <a:r>
              <a:rPr lang="en-GB" sz="2400" dirty="0"/>
              <a:t>. Seal of (1) [red...Gift of land, for a deer-park Hugh de Ba = (1) Serlo de </a:t>
            </a:r>
            <a:r>
              <a:rPr lang="en-GB" sz="2400" dirty="0" err="1"/>
              <a:t>Lanladron</a:t>
            </a:r>
            <a:r>
              <a:rPr lang="en-GB" sz="2400" dirty="0"/>
              <a:t> = (2) (1) to (2), a piece of land together with (l)'s moor (</a:t>
            </a:r>
            <a:r>
              <a:rPr lang="en-GB" sz="2400" dirty="0" err="1"/>
              <a:t>una</a:t>
            </a:r>
            <a:r>
              <a:rPr lang="en-GB" sz="2400" dirty="0"/>
              <a:t> cum toto </a:t>
            </a:r>
            <a:r>
              <a:rPr lang="en-GB" sz="2400" dirty="0" err="1"/>
              <a:t>moro</a:t>
            </a:r>
            <a:r>
              <a:rPr lang="en-GB" sz="2400" dirty="0"/>
              <a:t> </a:t>
            </a:r>
            <a:r>
              <a:rPr lang="en-GB" sz="2400" dirty="0" err="1"/>
              <a:t>meo</a:t>
            </a:r>
            <a:r>
              <a:rPr lang="en-GB" sz="2400" dirty="0"/>
              <a:t>... by Henry </a:t>
            </a:r>
            <a:r>
              <a:rPr lang="en-GB" sz="2400" dirty="0" err="1"/>
              <a:t>Berdyn</a:t>
            </a:r>
            <a:r>
              <a:rPr lang="en-GB" sz="2400" dirty="0"/>
              <a:t> (</a:t>
            </a:r>
            <a:r>
              <a:rPr lang="en-GB" sz="2400" dirty="0" err="1"/>
              <a:t>que</a:t>
            </a:r>
            <a:r>
              <a:rPr lang="en-GB" sz="2400" dirty="0"/>
              <a:t> se </a:t>
            </a:r>
            <a:r>
              <a:rPr lang="en-GB" sz="2400" dirty="0" err="1"/>
              <a:t>extendit</a:t>
            </a:r>
            <a:r>
              <a:rPr lang="en-GB" sz="2400" dirty="0"/>
              <a:t> de </a:t>
            </a:r>
            <a:r>
              <a:rPr lang="en-GB" sz="2400" dirty="0" err="1"/>
              <a:t>venela</a:t>
            </a:r>
            <a:r>
              <a:rPr lang="en-GB" sz="2400" dirty="0"/>
              <a:t> de </a:t>
            </a:r>
            <a:r>
              <a:rPr lang="en-GB" sz="2400" dirty="0" err="1"/>
              <a:t>Lenewy</a:t>
            </a:r>
            <a:r>
              <a:rPr lang="en-GB" sz="2400" dirty="0"/>
              <a:t> </a:t>
            </a:r>
            <a:r>
              <a:rPr lang="en-GB" sz="2400" dirty="0" err="1"/>
              <a:t>protendente</a:t>
            </a:r>
            <a:r>
              <a:rPr lang="en-GB" sz="2400" dirty="0"/>
              <a:t> versus </a:t>
            </a:r>
            <a:r>
              <a:rPr lang="en-GB" sz="2400" dirty="0" err="1"/>
              <a:t>boscum</a:t>
            </a:r>
            <a:r>
              <a:rPr lang="en-GB" sz="2400" dirty="0"/>
              <a:t> scilicet ab </a:t>
            </a:r>
            <a:r>
              <a:rPr lang="en-GB" sz="2400" dirty="0" err="1"/>
              <a:t>angulo</a:t>
            </a:r>
            <a:r>
              <a:rPr lang="en-GB" sz="2400" dirty="0"/>
              <a:t> </a:t>
            </a:r>
            <a:r>
              <a:rPr lang="en-GB" sz="2400" dirty="0" err="1"/>
              <a:t>cuiusdam</a:t>
            </a:r>
            <a:r>
              <a:rPr lang="en-GB" sz="2400" dirty="0"/>
              <a:t> </a:t>
            </a:r>
            <a:r>
              <a:rPr lang="en-GB" sz="2400" dirty="0" err="1"/>
              <a:t>pecie</a:t>
            </a:r>
            <a:r>
              <a:rPr lang="en-GB" sz="2400" dirty="0"/>
              <a:t> terre versus </a:t>
            </a:r>
            <a:r>
              <a:rPr lang="en-GB" sz="2400" dirty="0" err="1"/>
              <a:t>occidentem</a:t>
            </a:r>
            <a:r>
              <a:rPr lang="en-GB" sz="2400" dirty="0"/>
              <a:t> </a:t>
            </a:r>
            <a:r>
              <a:rPr lang="en-GB" sz="2400" dirty="0" err="1"/>
              <a:t>que</a:t>
            </a:r>
            <a:r>
              <a:rPr lang="en-GB" sz="2400" dirty="0"/>
              <a:t> </a:t>
            </a:r>
            <a:r>
              <a:rPr lang="en-GB" sz="2400" dirty="0" err="1"/>
              <a:t>nominatur</a:t>
            </a:r>
            <a:endParaRPr lang="en-GB" sz="2400" dirty="0"/>
          </a:p>
          <a:p>
            <a:br>
              <a:rPr lang="en-GB" sz="2400" dirty="0"/>
            </a:br>
            <a:r>
              <a:rPr lang="en-GB" sz="2400" dirty="0"/>
              <a:t>Note: , 1/249, 1/256, 1/288-9 and 42/2). According to Mark Page, </a:t>
            </a:r>
            <a:r>
              <a:rPr lang="en-GB" sz="2400" dirty="0">
                <a:highlight>
                  <a:srgbClr val="FFFF00"/>
                </a:highlight>
              </a:rPr>
              <a:t>Roger de </a:t>
            </a:r>
            <a:r>
              <a:rPr lang="en-GB" sz="2400" dirty="0" err="1">
                <a:highlight>
                  <a:srgbClr val="FFFF00"/>
                </a:highlight>
              </a:rPr>
              <a:t>Ingepenne</a:t>
            </a:r>
            <a:r>
              <a:rPr lang="en-GB" sz="2400" dirty="0">
                <a:highlight>
                  <a:srgbClr val="FFFF00"/>
                </a:highlight>
              </a:rPr>
              <a:t> was sheriff and steward in 1286-87 and 1287-88, and also sheriff and...Date: Probably 1284 x 1287 or 1301 x 1303</a:t>
            </a:r>
            <a:r>
              <a:rPr lang="en-GB" sz="2400" dirty="0"/>
              <a:t>. Thomas de </a:t>
            </a:r>
            <a:r>
              <a:rPr lang="en-GB" sz="2400" dirty="0" err="1"/>
              <a:t>Trenpol</a:t>
            </a:r>
            <a:r>
              <a:rPr lang="en-GB" sz="2400" dirty="0"/>
              <a:t> occurs in 1284 (Feet of Fines 285); Serlo de </a:t>
            </a:r>
            <a:r>
              <a:rPr lang="en-GB" sz="2400" dirty="0" err="1"/>
              <a:t>Lanladron</a:t>
            </a:r>
            <a:r>
              <a:rPr lang="en-GB" sz="2400" dirty="0"/>
              <a:t> was alive in 1285-1311 (AR/1/229... steward jointly with William de </a:t>
            </a:r>
            <a:r>
              <a:rPr lang="en-GB" sz="2400" dirty="0" err="1"/>
              <a:t>Monketon</a:t>
            </a:r>
            <a:r>
              <a:rPr lang="en-GB" sz="2400" dirty="0"/>
              <a:t> in 1284-85 and 1285-86 (all from Pipe Rolls? E.372/131-133); according to Public Record Office List of Sheriffs, he was again sheriff [and possibly thus steward as well?] in 1302. "</a:t>
            </a:r>
          </a:p>
          <a:p>
            <a:endParaRPr lang="en-GB" dirty="0"/>
          </a:p>
        </p:txBody>
      </p:sp>
    </p:spTree>
    <p:extLst>
      <p:ext uri="{BB962C8B-B14F-4D97-AF65-F5344CB8AC3E}">
        <p14:creationId xmlns:p14="http://schemas.microsoft.com/office/powerpoint/2010/main" val="1764669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46AF-B314-3E66-2567-2A7DBDA456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EF9028-4B08-2F87-4212-4E0AE35BC7A0}"/>
              </a:ext>
            </a:extLst>
          </p:cNvPr>
          <p:cNvSpPr txBox="1"/>
          <p:nvPr/>
        </p:nvSpPr>
        <p:spPr>
          <a:xfrm>
            <a:off x="1158949" y="659219"/>
            <a:ext cx="10069032" cy="5539978"/>
          </a:xfrm>
          <a:prstGeom prst="rect">
            <a:avLst/>
          </a:prstGeom>
          <a:noFill/>
        </p:spPr>
        <p:txBody>
          <a:bodyPr wrap="square" rtlCol="0">
            <a:spAutoFit/>
          </a:bodyPr>
          <a:lstStyle/>
          <a:p>
            <a:r>
              <a:rPr lang="en-GB" sz="2800" dirty="0"/>
              <a:t>Arundell of </a:t>
            </a:r>
            <a:r>
              <a:rPr lang="en-GB" sz="2800" dirty="0" err="1"/>
              <a:t>Lanherne</a:t>
            </a:r>
            <a:r>
              <a:rPr lang="en-GB" sz="2800" dirty="0"/>
              <a:t> and </a:t>
            </a:r>
            <a:r>
              <a:rPr lang="en-GB" sz="2800" dirty="0" err="1"/>
              <a:t>Trerice.TITLE</a:t>
            </a:r>
            <a:r>
              <a:rPr lang="en-GB" sz="2800" dirty="0"/>
              <a:t> </a:t>
            </a:r>
            <a:r>
              <a:rPr lang="en-GB" sz="2800" dirty="0" err="1"/>
              <a:t>DEEDS.CORNWALL.</a:t>
            </a:r>
            <a:r>
              <a:rPr lang="en-GB" sz="2800" dirty="0" err="1">
                <a:solidFill>
                  <a:srgbClr val="FF0066"/>
                </a:solidFill>
              </a:rPr>
              <a:t>Goran</a:t>
            </a:r>
            <a:r>
              <a:rPr lang="en-GB" sz="2800" dirty="0">
                <a:solidFill>
                  <a:srgbClr val="FF0066"/>
                </a:solidFill>
              </a:rPr>
              <a:t> Manor</a:t>
            </a:r>
            <a:r>
              <a:rPr lang="en-GB" sz="2800" dirty="0"/>
              <a:t>. (Friday before St Barnabas, 18 Edw I); at </a:t>
            </a:r>
            <a:r>
              <a:rPr lang="en-GB" sz="2800" dirty="0" err="1"/>
              <a:t>Karyheys</a:t>
            </a:r>
            <a:r>
              <a:rPr lang="en-GB" sz="2800" dirty="0"/>
              <a:t> Gift Henry de Burne and Emelina his wife = (1)-(2) </a:t>
            </a:r>
            <a:r>
              <a:rPr lang="en-GB" sz="2800" dirty="0">
                <a:highlight>
                  <a:srgbClr val="FFFF00"/>
                </a:highlight>
              </a:rPr>
              <a:t>Roger de </a:t>
            </a:r>
            <a:r>
              <a:rPr lang="en-GB" sz="2800" dirty="0" err="1">
                <a:highlight>
                  <a:srgbClr val="FFFF00"/>
                </a:highlight>
              </a:rPr>
              <a:t>Ingepenne</a:t>
            </a:r>
            <a:r>
              <a:rPr lang="en-GB" sz="2800" dirty="0">
                <a:highlight>
                  <a:srgbClr val="FFFF00"/>
                </a:highlight>
              </a:rPr>
              <a:t>, knight</a:t>
            </a:r>
            <a:r>
              <a:rPr lang="en-GB" sz="2800" dirty="0"/>
              <a:t> = (3) (1)-(2) to (3...), all their land of Sanctus </a:t>
            </a:r>
            <a:r>
              <a:rPr lang="en-GB" sz="2800" dirty="0" err="1"/>
              <a:t>Goronus</a:t>
            </a:r>
            <a:r>
              <a:rPr lang="en-GB" sz="2800" dirty="0"/>
              <a:t>, which they had by gift of Thomas de Sicca Villa, knight, with all appurtenances, namely buildings, curtilages... paying 10 marks yearly to Thomas de Sicca Villa, at 4 terms, for all services and demands. Sir John de </a:t>
            </a:r>
            <a:r>
              <a:rPr lang="en-GB" sz="2800" dirty="0" err="1"/>
              <a:t>Alet</a:t>
            </a:r>
            <a:r>
              <a:rPr lang="en-GB" sz="2800" dirty="0"/>
              <a:t>, Sir John de </a:t>
            </a:r>
            <a:r>
              <a:rPr lang="en-GB" sz="2800" dirty="0" err="1"/>
              <a:t>Treiagu</a:t>
            </a:r>
            <a:r>
              <a:rPr lang="en-GB" sz="2800" dirty="0"/>
              <a:t>, Sir Reginald de</a:t>
            </a:r>
          </a:p>
          <a:p>
            <a:br>
              <a:rPr lang="en-GB" sz="2800" dirty="0"/>
            </a:br>
            <a:r>
              <a:rPr lang="en-GB" sz="2800" dirty="0"/>
              <a:t>Note: Arundell) </a:t>
            </a:r>
            <a:r>
              <a:rPr lang="en-GB" sz="2800" dirty="0">
                <a:highlight>
                  <a:srgbClr val="FFFF00"/>
                </a:highlight>
              </a:rPr>
              <a:t>dispossessed their husbands of </a:t>
            </a:r>
            <a:r>
              <a:rPr lang="en-GB" sz="2800" dirty="0" err="1">
                <a:highlight>
                  <a:srgbClr val="FFFF00"/>
                </a:highlight>
              </a:rPr>
              <a:t>Carhays</a:t>
            </a:r>
            <a:r>
              <a:rPr lang="en-GB" sz="2800" dirty="0">
                <a:highlight>
                  <a:srgbClr val="FFFF00"/>
                </a:highlight>
              </a:rPr>
              <a:t> manor in 1287-89, they both gave their shares to Roger de </a:t>
            </a:r>
            <a:r>
              <a:rPr lang="en-GB" sz="2800" dirty="0" err="1">
                <a:highlight>
                  <a:srgbClr val="FFFF00"/>
                </a:highlight>
              </a:rPr>
              <a:t>Ingepenne</a:t>
            </a:r>
            <a:r>
              <a:rPr lang="en-GB" sz="2800" dirty="0">
                <a:highlight>
                  <a:srgbClr val="FFFF00"/>
                </a:highlight>
              </a:rPr>
              <a:t> and Emmeline his wife.</a:t>
            </a:r>
            <a:r>
              <a:rPr lang="en-GB" sz="2800" dirty="0"/>
              <a:t> "</a:t>
            </a:r>
          </a:p>
          <a:p>
            <a:endParaRPr lang="en-GB" dirty="0"/>
          </a:p>
        </p:txBody>
      </p:sp>
    </p:spTree>
    <p:extLst>
      <p:ext uri="{BB962C8B-B14F-4D97-AF65-F5344CB8AC3E}">
        <p14:creationId xmlns:p14="http://schemas.microsoft.com/office/powerpoint/2010/main" val="1192400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C4F03-E902-0E47-0AAC-601BCCC00A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4717F4-6944-A37A-E685-DF4E61716474}"/>
              </a:ext>
            </a:extLst>
          </p:cNvPr>
          <p:cNvSpPr txBox="1"/>
          <p:nvPr/>
        </p:nvSpPr>
        <p:spPr>
          <a:xfrm>
            <a:off x="870097" y="674400"/>
            <a:ext cx="10451805" cy="5509200"/>
          </a:xfrm>
          <a:prstGeom prst="rect">
            <a:avLst/>
          </a:prstGeom>
          <a:noFill/>
        </p:spPr>
        <p:txBody>
          <a:bodyPr wrap="square">
            <a:spAutoFit/>
          </a:bodyPr>
          <a:lstStyle/>
          <a:p>
            <a:pPr algn="l">
              <a:spcBef>
                <a:spcPts val="1050"/>
              </a:spcBef>
              <a:spcAft>
                <a:spcPts val="750"/>
              </a:spcAft>
              <a:buNone/>
            </a:pPr>
            <a:r>
              <a:rPr lang="en-GB" sz="3200" dirty="0"/>
              <a:t>The Parish church shows no evidence of St. Goran's presence. The Normans, six hundred years later, built a cruciform church on this site but the only remains of their work are at the foot of the arch leading to the north transept and the font. The church now comprises a Nave and Chancel, South Aisle and a North transept and a 90ft. Tower. Parts of the North wall of the nave and the chancel are the oldest parts of the Church and follow the line of the Norman building. ln the North wall is a 13th. Century doorway now blocked but visible from the outside with carved heads at the apex and at each of the two label stops.</a:t>
            </a:r>
          </a:p>
        </p:txBody>
      </p:sp>
    </p:spTree>
    <p:extLst>
      <p:ext uri="{BB962C8B-B14F-4D97-AF65-F5344CB8AC3E}">
        <p14:creationId xmlns:p14="http://schemas.microsoft.com/office/powerpoint/2010/main" val="1208440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3EB64-96BD-6B57-0052-3CDAE9EE97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62E1EC2-73C6-45B4-B706-CB799CEBA2EB}"/>
              </a:ext>
            </a:extLst>
          </p:cNvPr>
          <p:cNvSpPr txBox="1"/>
          <p:nvPr/>
        </p:nvSpPr>
        <p:spPr>
          <a:xfrm>
            <a:off x="620233" y="1722474"/>
            <a:ext cx="10951534" cy="4678204"/>
          </a:xfrm>
          <a:prstGeom prst="rect">
            <a:avLst/>
          </a:prstGeom>
          <a:noFill/>
        </p:spPr>
        <p:txBody>
          <a:bodyPr wrap="square" rtlCol="0">
            <a:spAutoFit/>
          </a:bodyPr>
          <a:lstStyle/>
          <a:p>
            <a:r>
              <a:rPr lang="en-GB" sz="2800" dirty="0"/>
              <a:t>Duchy of Lancaster: Cartularies, Enrolments, Surveys and other Miscellaneous Books. COWCHERS AND CARTULARIES. Great </a:t>
            </a:r>
            <a:r>
              <a:rPr lang="en-GB" sz="2800" dirty="0" err="1"/>
              <a:t>cowcher</a:t>
            </a:r>
            <a:r>
              <a:rPr lang="en-GB" sz="2800" dirty="0"/>
              <a:t> or carte regum, II. Register of evidences of title for... , with housebote and </a:t>
            </a:r>
            <a:r>
              <a:rPr lang="en-GB" sz="2800" dirty="0" err="1"/>
              <a:t>haybote</a:t>
            </a:r>
            <a:r>
              <a:rPr lang="en-GB" sz="2800" dirty="0"/>
              <a:t>. County: [Wiltshire]. Additional people: Witnesses: Nicholas de Horton; Roger Foliot; </a:t>
            </a:r>
            <a:r>
              <a:rPr lang="en-GB" sz="2800" dirty="0">
                <a:highlight>
                  <a:srgbClr val="FFFF00"/>
                </a:highlight>
              </a:rPr>
              <a:t>Richard de </a:t>
            </a:r>
            <a:r>
              <a:rPr lang="en-GB" sz="2800" dirty="0" err="1">
                <a:highlight>
                  <a:srgbClr val="FFFF00"/>
                </a:highlight>
              </a:rPr>
              <a:t>Ingepenne</a:t>
            </a:r>
            <a:r>
              <a:rPr lang="en-GB" sz="2800" dirty="0">
                <a:highlight>
                  <a:srgbClr val="FFFF00"/>
                </a:highlight>
              </a:rPr>
              <a:t> [Inkpen]; </a:t>
            </a:r>
            <a:r>
              <a:rPr lang="en-GB" sz="2800" dirty="0"/>
              <a:t>Simon...Folios: 186v-187. Wiltshire. Agreement. First party: Peter, son of Hugh de St Martin. Second party: Richard </a:t>
            </a:r>
            <a:r>
              <a:rPr lang="en-GB" sz="2800" dirty="0" err="1"/>
              <a:t>Wyard</a:t>
            </a:r>
            <a:r>
              <a:rPr lang="en-GB" sz="2800" dirty="0"/>
              <a:t>, miller of </a:t>
            </a:r>
            <a:r>
              <a:rPr lang="en-GB" sz="2800" dirty="0" err="1"/>
              <a:t>Hewull</a:t>
            </a:r>
            <a:r>
              <a:rPr lang="en-GB" sz="2800" dirty="0"/>
              <a:t>. Place or subject...: Peter granted Richard half a yardland with appurtenances in the field of </a:t>
            </a:r>
            <a:r>
              <a:rPr lang="en-GB" sz="2800" dirty="0" err="1"/>
              <a:t>Coleshanneshangre</a:t>
            </a:r>
            <a:r>
              <a:rPr lang="en-GB" sz="2800" dirty="0"/>
              <a:t>, which Peter de </a:t>
            </a:r>
            <a:r>
              <a:rPr lang="en-GB" sz="2800" dirty="0" err="1"/>
              <a:t>Huppedon</a:t>
            </a:r>
            <a:r>
              <a:rPr lang="en-GB" sz="2800" dirty="0"/>
              <a:t> once held from Hugh, Peter's</a:t>
            </a:r>
          </a:p>
          <a:p>
            <a:endParaRPr lang="en-GB" dirty="0"/>
          </a:p>
        </p:txBody>
      </p:sp>
      <p:graphicFrame>
        <p:nvGraphicFramePr>
          <p:cNvPr id="7" name="Table 6">
            <a:extLst>
              <a:ext uri="{FF2B5EF4-FFF2-40B4-BE49-F238E27FC236}">
                <a16:creationId xmlns:a16="http://schemas.microsoft.com/office/drawing/2014/main" id="{75C7B9AD-308D-F9D2-21CE-EFC72B8350D5}"/>
              </a:ext>
            </a:extLst>
          </p:cNvPr>
          <p:cNvGraphicFramePr>
            <a:graphicFrameLocks noGrp="1"/>
          </p:cNvGraphicFramePr>
          <p:nvPr>
            <p:extLst>
              <p:ext uri="{D42A27DB-BD31-4B8C-83A1-F6EECF244321}">
                <p14:modId xmlns:p14="http://schemas.microsoft.com/office/powerpoint/2010/main" val="268047052"/>
              </p:ext>
            </p:extLst>
          </p:nvPr>
        </p:nvGraphicFramePr>
        <p:xfrm>
          <a:off x="708837" y="638426"/>
          <a:ext cx="10774326" cy="924560"/>
        </p:xfrm>
        <a:graphic>
          <a:graphicData uri="http://schemas.openxmlformats.org/drawingml/2006/table">
            <a:tbl>
              <a:tblPr firstRow="1" firstCol="1" bandRow="1">
                <a:tableStyleId>{5C22544A-7EE6-4342-B048-85BDC9FD1C3A}</a:tableStyleId>
              </a:tblPr>
              <a:tblGrid>
                <a:gridCol w="2082877">
                  <a:extLst>
                    <a:ext uri="{9D8B030D-6E8A-4147-A177-3AD203B41FA5}">
                      <a16:colId xmlns:a16="http://schemas.microsoft.com/office/drawing/2014/main" val="1612040752"/>
                    </a:ext>
                  </a:extLst>
                </a:gridCol>
                <a:gridCol w="8691449">
                  <a:extLst>
                    <a:ext uri="{9D8B030D-6E8A-4147-A177-3AD203B41FA5}">
                      <a16:colId xmlns:a16="http://schemas.microsoft.com/office/drawing/2014/main" val="82832711"/>
                    </a:ext>
                  </a:extLst>
                </a:gridCol>
              </a:tblGrid>
              <a:tr h="0">
                <a:tc>
                  <a:txBody>
                    <a:bodyPr/>
                    <a:lstStyle/>
                    <a:p>
                      <a:pPr algn="ctr">
                        <a:buNone/>
                      </a:pPr>
                      <a:r>
                        <a:rPr lang="en-GB" sz="2800" kern="100">
                          <a:effectLst/>
                        </a:rPr>
                        <a:t>Held by:</a:t>
                      </a:r>
                      <a:endParaRPr lang="en-GB" sz="2800" b="1" kern="100">
                        <a:effectLst/>
                        <a:latin typeface="Liberation Serif" panose="02020603050405020304" pitchFamily="18" charset="0"/>
                        <a:ea typeface="NSimSun" panose="02010609030101010101" pitchFamily="49" charset="-122"/>
                        <a:cs typeface="Lucida Sans" panose="020B0602030504020204" pitchFamily="34" charset="0"/>
                      </a:endParaRPr>
                    </a:p>
                  </a:txBody>
                  <a:tcPr marL="0" marR="0" marT="0" marB="0" anchor="ctr"/>
                </a:tc>
                <a:tc>
                  <a:txBody>
                    <a:bodyPr/>
                    <a:lstStyle/>
                    <a:p>
                      <a:pPr>
                        <a:buNone/>
                      </a:pPr>
                      <a:r>
                        <a:rPr lang="en-GB" sz="2800" kern="100">
                          <a:effectLst/>
                        </a:rPr>
                        <a:t>Kresen Kernow (formerly Cornwall Record Office)</a:t>
                      </a:r>
                      <a:endParaRPr lang="en-GB" sz="2800" kern="100">
                        <a:effectLst/>
                        <a:latin typeface="Liberation Serif" panose="02020603050405020304" pitchFamily="18" charset="0"/>
                        <a:ea typeface="NSimSun" panose="02010609030101010101" pitchFamily="49" charset="-122"/>
                        <a:cs typeface="Lucida Sans" panose="020B0602030504020204" pitchFamily="34" charset="0"/>
                      </a:endParaRPr>
                    </a:p>
                  </a:txBody>
                  <a:tcPr marL="17780" marR="17780" marT="17780" marB="17780" anchor="ctr"/>
                </a:tc>
                <a:extLst>
                  <a:ext uri="{0D108BD9-81ED-4DB2-BD59-A6C34878D82A}">
                    <a16:rowId xmlns:a16="http://schemas.microsoft.com/office/drawing/2014/main" val="1845796961"/>
                  </a:ext>
                </a:extLst>
              </a:tr>
              <a:tr h="0">
                <a:tc>
                  <a:txBody>
                    <a:bodyPr/>
                    <a:lstStyle/>
                    <a:p>
                      <a:pPr algn="ctr">
                        <a:buNone/>
                      </a:pPr>
                      <a:r>
                        <a:rPr lang="en-GB" sz="2800" kern="100">
                          <a:effectLst/>
                        </a:rPr>
                        <a:t>Date:</a:t>
                      </a:r>
                      <a:endParaRPr lang="en-GB" sz="2800" b="1" kern="100">
                        <a:effectLst/>
                        <a:latin typeface="Liberation Serif" panose="02020603050405020304" pitchFamily="18" charset="0"/>
                        <a:ea typeface="NSimSun" panose="02010609030101010101" pitchFamily="49" charset="-122"/>
                        <a:cs typeface="Lucida Sans" panose="020B0602030504020204" pitchFamily="34" charset="0"/>
                      </a:endParaRPr>
                    </a:p>
                  </a:txBody>
                  <a:tcPr marL="0" marR="0" marT="0" marB="0" anchor="ctr"/>
                </a:tc>
                <a:tc>
                  <a:txBody>
                    <a:bodyPr/>
                    <a:lstStyle/>
                    <a:p>
                      <a:pPr>
                        <a:buNone/>
                      </a:pPr>
                      <a:r>
                        <a:rPr lang="en-GB" sz="2800" kern="100" dirty="0">
                          <a:effectLst/>
                        </a:rPr>
                        <a:t>1290</a:t>
                      </a:r>
                      <a:endParaRPr lang="en-GB" sz="2800" kern="100" dirty="0">
                        <a:effectLst/>
                        <a:latin typeface="Liberation Serif" panose="02020603050405020304" pitchFamily="18" charset="0"/>
                        <a:ea typeface="NSimSun" panose="02010609030101010101" pitchFamily="49" charset="-122"/>
                        <a:cs typeface="Lucida Sans" panose="020B0602030504020204" pitchFamily="34" charset="0"/>
                      </a:endParaRPr>
                    </a:p>
                  </a:txBody>
                  <a:tcPr marL="17780" marR="17780" marT="17780" marB="17780" anchor="ctr"/>
                </a:tc>
                <a:extLst>
                  <a:ext uri="{0D108BD9-81ED-4DB2-BD59-A6C34878D82A}">
                    <a16:rowId xmlns:a16="http://schemas.microsoft.com/office/drawing/2014/main" val="1470818020"/>
                  </a:ext>
                </a:extLst>
              </a:tr>
            </a:tbl>
          </a:graphicData>
        </a:graphic>
      </p:graphicFrame>
    </p:spTree>
    <p:extLst>
      <p:ext uri="{BB962C8B-B14F-4D97-AF65-F5344CB8AC3E}">
        <p14:creationId xmlns:p14="http://schemas.microsoft.com/office/powerpoint/2010/main" val="1392168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FDA6-8B1A-55AD-3076-2F3C7DB64F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423828-E5B7-7B56-0A9A-EAE3F0131C02}"/>
              </a:ext>
            </a:extLst>
          </p:cNvPr>
          <p:cNvSpPr txBox="1"/>
          <p:nvPr/>
        </p:nvSpPr>
        <p:spPr>
          <a:xfrm>
            <a:off x="765544" y="782121"/>
            <a:ext cx="10823944" cy="5293757"/>
          </a:xfrm>
          <a:prstGeom prst="rect">
            <a:avLst/>
          </a:prstGeom>
          <a:noFill/>
        </p:spPr>
        <p:txBody>
          <a:bodyPr wrap="square" rtlCol="0">
            <a:spAutoFit/>
          </a:bodyPr>
          <a:lstStyle/>
          <a:p>
            <a:r>
              <a:rPr lang="en-GB" sz="3200" dirty="0"/>
              <a:t>Arundell of </a:t>
            </a:r>
            <a:r>
              <a:rPr lang="en-GB" sz="3200" dirty="0" err="1"/>
              <a:t>Lanherne</a:t>
            </a:r>
            <a:r>
              <a:rPr lang="en-GB" sz="3200" dirty="0"/>
              <a:t> and </a:t>
            </a:r>
            <a:r>
              <a:rPr lang="en-GB" sz="3200" dirty="0" err="1"/>
              <a:t>Trerice.</a:t>
            </a:r>
            <a:r>
              <a:rPr lang="en-GB" sz="3200" dirty="0" err="1">
                <a:highlight>
                  <a:srgbClr val="FFFF00"/>
                </a:highlight>
              </a:rPr>
              <a:t>TITLE</a:t>
            </a:r>
            <a:r>
              <a:rPr lang="en-GB" sz="3200" dirty="0">
                <a:highlight>
                  <a:srgbClr val="FFFF00"/>
                </a:highlight>
              </a:rPr>
              <a:t> </a:t>
            </a:r>
            <a:r>
              <a:rPr lang="en-GB" sz="3200" dirty="0" err="1">
                <a:highlight>
                  <a:srgbClr val="FFFF00"/>
                </a:highlight>
              </a:rPr>
              <a:t>DEEDS.CORNWALL.Goran</a:t>
            </a:r>
            <a:r>
              <a:rPr lang="en-GB" sz="3200" dirty="0">
                <a:highlight>
                  <a:srgbClr val="FFFF00"/>
                </a:highlight>
              </a:rPr>
              <a:t> Manor.</a:t>
            </a:r>
            <a:r>
              <a:rPr lang="en-GB" sz="3200" dirty="0"/>
              <a:t> . Sir John de </a:t>
            </a:r>
            <a:r>
              <a:rPr lang="en-GB" sz="3200" dirty="0" err="1"/>
              <a:t>Alet</a:t>
            </a:r>
            <a:r>
              <a:rPr lang="en-GB" sz="3200" dirty="0"/>
              <a:t>, Sir Ralph de </a:t>
            </a:r>
            <a:r>
              <a:rPr lang="en-GB" sz="3200" dirty="0" err="1"/>
              <a:t>Tregot</a:t>
            </a:r>
            <a:r>
              <a:rPr lang="en-GB" sz="3200" dirty="0"/>
              <a:t>, Sir John de </a:t>
            </a:r>
            <a:r>
              <a:rPr lang="en-GB" sz="3200" dirty="0" err="1"/>
              <a:t>Treiagu</a:t>
            </a:r>
            <a:r>
              <a:rPr lang="en-GB" sz="3200" dirty="0"/>
              <a:t>, </a:t>
            </a:r>
            <a:r>
              <a:rPr lang="en-GB" sz="3200" dirty="0">
                <a:highlight>
                  <a:srgbClr val="FFFF00"/>
                </a:highlight>
              </a:rPr>
              <a:t>Sir Roger de </a:t>
            </a:r>
            <a:r>
              <a:rPr lang="en-GB" sz="3200" dirty="0" err="1">
                <a:highlight>
                  <a:srgbClr val="FFFF00"/>
                </a:highlight>
              </a:rPr>
              <a:t>Ingepenne</a:t>
            </a:r>
            <a:r>
              <a:rPr lang="en-GB" sz="3200" dirty="0">
                <a:highlight>
                  <a:srgbClr val="FFFF00"/>
                </a:highlight>
              </a:rPr>
              <a:t>, knights, </a:t>
            </a:r>
            <a:r>
              <a:rPr lang="en-GB" sz="3200" dirty="0"/>
              <a:t>Stephen de Bello Prato, Richard de </a:t>
            </a:r>
            <a:r>
              <a:rPr lang="en-GB" sz="3200" dirty="0" err="1"/>
              <a:t>Chaumbernon</a:t>
            </a:r>
            <a:r>
              <a:rPr lang="en-GB" sz="3200" dirty="0"/>
              <a:t>, Thomas...(St Peter's Chains, 18 Edw I); at </a:t>
            </a:r>
            <a:r>
              <a:rPr lang="en-GB" sz="3200" dirty="0" err="1"/>
              <a:t>Lostwythiel</a:t>
            </a:r>
            <a:r>
              <a:rPr lang="en-GB" sz="3200" dirty="0"/>
              <a:t> Quitclaim Thomas de Sicca Villa, son and heir of Philip de Sicca Villa = (1) Serlo de </a:t>
            </a:r>
            <a:r>
              <a:rPr lang="en-GB" sz="3200" dirty="0" err="1"/>
              <a:t>Nansladron</a:t>
            </a:r>
            <a:r>
              <a:rPr lang="en-GB" sz="3200" dirty="0"/>
              <a:t> = (2... </a:t>
            </a:r>
            <a:r>
              <a:rPr lang="en-GB" sz="3200" dirty="0">
                <a:highlight>
                  <a:srgbClr val="FFFF00"/>
                </a:highlight>
              </a:rPr>
              <a:t>de </a:t>
            </a:r>
            <a:r>
              <a:rPr lang="en-GB" sz="3200" dirty="0" err="1">
                <a:highlight>
                  <a:srgbClr val="FFFF00"/>
                </a:highlight>
              </a:rPr>
              <a:t>Tregemynyon</a:t>
            </a:r>
            <a:r>
              <a:rPr lang="en-GB" sz="3200" dirty="0"/>
              <a:t>. Seal of (1) [brown, armorial; same matrix as in AR/1/276-7 and 1/283]. </a:t>
            </a:r>
            <a:r>
              <a:rPr lang="en-GB" sz="3200" dirty="0" err="1"/>
              <a:t>Tregemynyon</a:t>
            </a:r>
            <a:r>
              <a:rPr lang="en-GB" sz="3200" dirty="0"/>
              <a:t> [in </a:t>
            </a:r>
            <a:r>
              <a:rPr lang="en-GB" sz="3200" dirty="0" err="1"/>
              <a:t>Tywardreath</a:t>
            </a:r>
            <a:r>
              <a:rPr lang="en-GB" sz="3200" dirty="0"/>
              <a:t>, presumably] Same hand as AR/1/283.</a:t>
            </a:r>
          </a:p>
          <a:p>
            <a:endParaRPr lang="en-GB" dirty="0"/>
          </a:p>
        </p:txBody>
      </p:sp>
    </p:spTree>
    <p:extLst>
      <p:ext uri="{BB962C8B-B14F-4D97-AF65-F5344CB8AC3E}">
        <p14:creationId xmlns:p14="http://schemas.microsoft.com/office/powerpoint/2010/main" val="3185011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9A2C3-A119-C1EC-B27B-34944B3DF0A9}"/>
              </a:ext>
            </a:extLst>
          </p:cNvPr>
          <p:cNvSpPr txBox="1"/>
          <p:nvPr/>
        </p:nvSpPr>
        <p:spPr>
          <a:xfrm>
            <a:off x="903767" y="616688"/>
            <a:ext cx="10600661" cy="5632311"/>
          </a:xfrm>
          <a:prstGeom prst="rect">
            <a:avLst/>
          </a:prstGeom>
          <a:noFill/>
        </p:spPr>
        <p:txBody>
          <a:bodyPr wrap="square" rtlCol="0">
            <a:spAutoFit/>
          </a:bodyPr>
          <a:lstStyle/>
          <a:p>
            <a:r>
              <a:rPr lang="en-GB" sz="2400" b="1" dirty="0"/>
              <a:t>TITLE </a:t>
            </a:r>
            <a:r>
              <a:rPr lang="en-GB" sz="2400" b="1" dirty="0" err="1"/>
              <a:t>DEEDS.CORNWALL.Lanhadron</a:t>
            </a:r>
            <a:r>
              <a:rPr lang="en-GB" sz="2400" b="1" dirty="0"/>
              <a:t> Manor</a:t>
            </a:r>
            <a:r>
              <a:rPr lang="en-GB" sz="2400" dirty="0"/>
              <a:t>. </a:t>
            </a:r>
            <a:r>
              <a:rPr lang="en-GB" sz="2400" dirty="0" err="1"/>
              <a:t>Arch'diakne</a:t>
            </a:r>
            <a:r>
              <a:rPr lang="en-GB" sz="2400" dirty="0"/>
              <a:t>, Sir Roger de </a:t>
            </a:r>
            <a:r>
              <a:rPr lang="en-GB" sz="2400" dirty="0" err="1"/>
              <a:t>Inkepenne</a:t>
            </a:r>
            <a:r>
              <a:rPr lang="en-GB" sz="2400" dirty="0"/>
              <a:t> then steward of Cornwall</a:t>
            </a:r>
            <a:br>
              <a:rPr lang="en-GB" sz="2400" dirty="0"/>
            </a:br>
            <a:endParaRPr lang="en-GB" sz="2400" dirty="0"/>
          </a:p>
          <a:p>
            <a:r>
              <a:rPr lang="en-GB" sz="2400" b="1" dirty="0"/>
              <a:t>TITLE </a:t>
            </a:r>
            <a:r>
              <a:rPr lang="en-GB" sz="2400" b="1" dirty="0" err="1"/>
              <a:t>DEEDS.CORNWALL.Goran</a:t>
            </a:r>
            <a:r>
              <a:rPr lang="en-GB" sz="2400" b="1" dirty="0"/>
              <a:t> Manor</a:t>
            </a:r>
            <a:r>
              <a:rPr lang="en-GB" sz="2400" dirty="0"/>
              <a:t>. (Friday before St Barnabas, 18 Edw I); at </a:t>
            </a:r>
            <a:r>
              <a:rPr lang="en-GB" sz="2400" dirty="0" err="1"/>
              <a:t>Karyheys</a:t>
            </a:r>
            <a:r>
              <a:rPr lang="en-GB" sz="2400" dirty="0"/>
              <a:t> Gift Henry de Burne and Emelina his wife = (1)-(2) Roger de </a:t>
            </a:r>
            <a:r>
              <a:rPr lang="en-GB" sz="2400" dirty="0" err="1"/>
              <a:t>Ingepenne</a:t>
            </a:r>
            <a:r>
              <a:rPr lang="en-GB" sz="2400" dirty="0"/>
              <a:t>, knight = (3) (1)-(2) to (3...), all their land of Sanctus </a:t>
            </a:r>
            <a:r>
              <a:rPr lang="en-GB" sz="2400" dirty="0" err="1"/>
              <a:t>Goronus</a:t>
            </a:r>
            <a:r>
              <a:rPr lang="en-GB" sz="2400" dirty="0"/>
              <a:t>, which they had by gift of Thomas de Sicca Villa, knight</a:t>
            </a:r>
            <a:br>
              <a:rPr lang="en-GB" sz="2400" dirty="0"/>
            </a:br>
            <a:br>
              <a:rPr lang="en-GB" sz="2400" dirty="0"/>
            </a:br>
            <a:r>
              <a:rPr lang="en-GB" sz="2400" dirty="0"/>
              <a:t>…..Arundell) dispossessed their husbands of </a:t>
            </a:r>
            <a:r>
              <a:rPr lang="en-GB" sz="2400" b="1" dirty="0" err="1"/>
              <a:t>Carhays</a:t>
            </a:r>
            <a:r>
              <a:rPr lang="en-GB" sz="2400" b="1" dirty="0"/>
              <a:t> manor in 1287-89</a:t>
            </a:r>
            <a:r>
              <a:rPr lang="en-GB" sz="2400" dirty="0"/>
              <a:t>, they both gave their shares to Roger de </a:t>
            </a:r>
            <a:r>
              <a:rPr lang="en-GB" sz="2400" dirty="0" err="1"/>
              <a:t>Ingepenne</a:t>
            </a:r>
            <a:r>
              <a:rPr lang="en-GB" sz="2400" dirty="0"/>
              <a:t> and Emmeline his wife. "</a:t>
            </a:r>
          </a:p>
          <a:p>
            <a:r>
              <a:rPr lang="en-GB" sz="2400" dirty="0">
                <a:solidFill>
                  <a:srgbClr val="FF0000"/>
                </a:solidFill>
              </a:rPr>
              <a:t>(</a:t>
            </a:r>
            <a:r>
              <a:rPr lang="en-GB" sz="2400" dirty="0" err="1">
                <a:solidFill>
                  <a:srgbClr val="FF0000"/>
                </a:solidFill>
              </a:rPr>
              <a:t>Caerhays</a:t>
            </a:r>
            <a:r>
              <a:rPr lang="en-GB" sz="2400" dirty="0">
                <a:solidFill>
                  <a:srgbClr val="FF0000"/>
                </a:solidFill>
              </a:rPr>
              <a:t> Castle is an English Heritage Grade 1 Listed Building </a:t>
            </a:r>
          </a:p>
          <a:p>
            <a:r>
              <a:rPr lang="en-GB" sz="2400" dirty="0">
                <a:solidFill>
                  <a:srgbClr val="FF0000"/>
                </a:solidFill>
              </a:rPr>
              <a:t>From 1370 – 1840 </a:t>
            </a:r>
            <a:r>
              <a:rPr lang="en-GB" sz="2400" dirty="0" err="1">
                <a:solidFill>
                  <a:srgbClr val="FF0000"/>
                </a:solidFill>
              </a:rPr>
              <a:t>Caerhays</a:t>
            </a:r>
            <a:r>
              <a:rPr lang="en-GB" sz="2400" dirty="0">
                <a:solidFill>
                  <a:srgbClr val="FF0000"/>
                </a:solidFill>
              </a:rPr>
              <a:t> had been owned by the Trevanion family.)</a:t>
            </a:r>
            <a:br>
              <a:rPr lang="en-GB" sz="2400" dirty="0"/>
            </a:br>
            <a:endParaRPr lang="en-GB" sz="2400" dirty="0"/>
          </a:p>
          <a:p>
            <a:r>
              <a:rPr lang="en-GB" sz="2400" b="1" dirty="0"/>
              <a:t>Roger de </a:t>
            </a:r>
            <a:r>
              <a:rPr lang="en-GB" sz="2400" b="1" dirty="0" err="1"/>
              <a:t>Ingepenne</a:t>
            </a:r>
            <a:r>
              <a:rPr lang="en-GB" sz="2400" b="1" dirty="0"/>
              <a:t> was sheriff and steward </a:t>
            </a:r>
            <a:r>
              <a:rPr lang="en-GB" sz="2400" dirty="0"/>
              <a:t>in 1286-87 and 1287-88, and also sheriff and...Date: Probably 1284 x 1287 or 1301 x 1303</a:t>
            </a:r>
          </a:p>
        </p:txBody>
      </p:sp>
    </p:spTree>
    <p:extLst>
      <p:ext uri="{BB962C8B-B14F-4D97-AF65-F5344CB8AC3E}">
        <p14:creationId xmlns:p14="http://schemas.microsoft.com/office/powerpoint/2010/main" val="1294974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E9C98-C18C-BF4A-F73A-B10898448425}"/>
              </a:ext>
            </a:extLst>
          </p:cNvPr>
          <p:cNvPicPr>
            <a:picLocks noChangeAspect="1"/>
          </p:cNvPicPr>
          <p:nvPr/>
        </p:nvPicPr>
        <p:blipFill>
          <a:blip r:embed="rId2"/>
          <a:stretch>
            <a:fillRect/>
          </a:stretch>
        </p:blipFill>
        <p:spPr>
          <a:xfrm>
            <a:off x="2045494" y="345041"/>
            <a:ext cx="8101012" cy="6167918"/>
          </a:xfrm>
          <a:prstGeom prst="rect">
            <a:avLst/>
          </a:prstGeom>
        </p:spPr>
      </p:pic>
    </p:spTree>
    <p:extLst>
      <p:ext uri="{BB962C8B-B14F-4D97-AF65-F5344CB8AC3E}">
        <p14:creationId xmlns:p14="http://schemas.microsoft.com/office/powerpoint/2010/main" val="3491978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5A0EAB-A07A-BA65-46C3-99816828D27F}"/>
              </a:ext>
            </a:extLst>
          </p:cNvPr>
          <p:cNvPicPr>
            <a:picLocks noChangeAspect="1"/>
          </p:cNvPicPr>
          <p:nvPr/>
        </p:nvPicPr>
        <p:blipFill>
          <a:blip r:embed="rId2"/>
          <a:stretch>
            <a:fillRect/>
          </a:stretch>
        </p:blipFill>
        <p:spPr>
          <a:xfrm>
            <a:off x="723457" y="336371"/>
            <a:ext cx="10745085" cy="6185257"/>
          </a:xfrm>
          <a:prstGeom prst="rect">
            <a:avLst/>
          </a:prstGeom>
        </p:spPr>
      </p:pic>
    </p:spTree>
    <p:extLst>
      <p:ext uri="{BB962C8B-B14F-4D97-AF65-F5344CB8AC3E}">
        <p14:creationId xmlns:p14="http://schemas.microsoft.com/office/powerpoint/2010/main" val="420318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903C60-68F9-7776-C9AF-6F192A1FCFA3}"/>
              </a:ext>
            </a:extLst>
          </p:cNvPr>
          <p:cNvSpPr txBox="1"/>
          <p:nvPr/>
        </p:nvSpPr>
        <p:spPr>
          <a:xfrm>
            <a:off x="1183758" y="782121"/>
            <a:ext cx="9824484" cy="5293757"/>
          </a:xfrm>
          <a:prstGeom prst="rect">
            <a:avLst/>
          </a:prstGeom>
          <a:noFill/>
        </p:spPr>
        <p:txBody>
          <a:bodyPr wrap="square" rtlCol="0">
            <a:spAutoFit/>
          </a:bodyPr>
          <a:lstStyle/>
          <a:p>
            <a:r>
              <a:rPr lang="en-GB" sz="3200" b="1" dirty="0"/>
              <a:t>Military religious orders</a:t>
            </a:r>
            <a:r>
              <a:rPr lang="en-GB" sz="3200" dirty="0"/>
              <a:t>:</a:t>
            </a:r>
            <a:br>
              <a:rPr lang="en-GB" sz="3200" dirty="0"/>
            </a:br>
            <a:endParaRPr lang="en-GB" sz="3200" dirty="0"/>
          </a:p>
          <a:p>
            <a:pPr lvl="1"/>
            <a:r>
              <a:rPr lang="en-GB" sz="3200" b="1" dirty="0"/>
              <a:t>Knights Templar</a:t>
            </a:r>
            <a:r>
              <a:rPr lang="en-GB" sz="3200" dirty="0"/>
              <a:t> (founded 1119) – protected pilgrims; became elite warriors and bankers</a:t>
            </a:r>
          </a:p>
          <a:p>
            <a:pPr lvl="1"/>
            <a:br>
              <a:rPr lang="en-GB" sz="3200" b="1" dirty="0"/>
            </a:br>
            <a:r>
              <a:rPr lang="en-GB" sz="3200" b="1" dirty="0"/>
              <a:t>Knights Hospitaller</a:t>
            </a:r>
            <a:r>
              <a:rPr lang="en-GB" sz="3200" dirty="0"/>
              <a:t> (founded c. 1099) – cared for sick; later military order</a:t>
            </a:r>
          </a:p>
          <a:p>
            <a:pPr lvl="1"/>
            <a:br>
              <a:rPr lang="en-GB" sz="3200" b="1" dirty="0"/>
            </a:br>
            <a:r>
              <a:rPr lang="en-GB" sz="3200" b="1" dirty="0"/>
              <a:t>Teutonic Knights</a:t>
            </a:r>
            <a:r>
              <a:rPr lang="en-GB" sz="3200" dirty="0"/>
              <a:t> (founded 1190) – operated in the Baltic region</a:t>
            </a:r>
          </a:p>
          <a:p>
            <a:endParaRPr lang="en-GB" dirty="0"/>
          </a:p>
        </p:txBody>
      </p:sp>
    </p:spTree>
    <p:extLst>
      <p:ext uri="{BB962C8B-B14F-4D97-AF65-F5344CB8AC3E}">
        <p14:creationId xmlns:p14="http://schemas.microsoft.com/office/powerpoint/2010/main" val="227745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419B7-CFF0-0924-3ABD-E627DF835825}"/>
              </a:ext>
            </a:extLst>
          </p:cNvPr>
          <p:cNvSpPr txBox="1"/>
          <p:nvPr/>
        </p:nvSpPr>
        <p:spPr>
          <a:xfrm>
            <a:off x="594537" y="243512"/>
            <a:ext cx="11002925" cy="6278642"/>
          </a:xfrm>
          <a:prstGeom prst="rect">
            <a:avLst/>
          </a:prstGeom>
          <a:noFill/>
        </p:spPr>
        <p:txBody>
          <a:bodyPr wrap="square" rtlCol="0">
            <a:spAutoFit/>
          </a:bodyPr>
          <a:lstStyle/>
          <a:p>
            <a:r>
              <a:rPr lang="en-GB" sz="3000" b="1" dirty="0"/>
              <a:t>Key Templar Links to Scotland (1280–1300)</a:t>
            </a:r>
            <a:br>
              <a:rPr lang="en-GB" sz="3000" b="1" dirty="0"/>
            </a:br>
            <a:endParaRPr lang="en-GB" sz="1200" dirty="0"/>
          </a:p>
          <a:p>
            <a:r>
              <a:rPr lang="en-GB" sz="3000" b="1" dirty="0"/>
              <a:t>Administrative Hubs:</a:t>
            </a:r>
            <a:r>
              <a:rPr lang="en-GB" sz="3000" dirty="0"/>
              <a:t> </a:t>
            </a:r>
            <a:r>
              <a:rPr lang="en-GB" sz="3000" b="1" dirty="0" err="1"/>
              <a:t>Balantrodoch</a:t>
            </a:r>
            <a:r>
              <a:rPr lang="en-GB" sz="3000" b="1" dirty="0"/>
              <a:t> (Temple)</a:t>
            </a:r>
            <a:r>
              <a:rPr lang="en-GB" sz="3000" dirty="0"/>
              <a:t> was the principal seat of the Templars in Scotland.</a:t>
            </a:r>
          </a:p>
          <a:p>
            <a:r>
              <a:rPr lang="en-GB" sz="3000" b="1" dirty="0"/>
              <a:t>Financial &amp; Royal Role:</a:t>
            </a:r>
            <a:r>
              <a:rPr lang="en-GB" sz="3000" dirty="0"/>
              <a:t> Templars held extensive lands across Scotland and acted as the King's almoners, managing financial resources.</a:t>
            </a:r>
          </a:p>
          <a:p>
            <a:r>
              <a:rPr lang="en-GB" sz="3000" b="1" i="1" dirty="0">
                <a:solidFill>
                  <a:schemeClr val="accent5">
                    <a:lumMod val="75000"/>
                  </a:schemeClr>
                </a:solidFill>
              </a:rPr>
              <a:t>Scottish Records:</a:t>
            </a:r>
            <a:r>
              <a:rPr lang="en-GB" sz="3000" i="1" dirty="0">
                <a:solidFill>
                  <a:schemeClr val="accent5">
                    <a:lumMod val="75000"/>
                  </a:schemeClr>
                </a:solidFill>
              </a:rPr>
              <a:t> By 1291 (following the fall of Acre), the Templars were refocusing their efforts, and Scottish records indicate they were active in the region, with the Master of the Scottish Templars active around this time</a:t>
            </a:r>
            <a:r>
              <a:rPr lang="en-GB" sz="3000" dirty="0"/>
              <a:t>.</a:t>
            </a:r>
          </a:p>
          <a:p>
            <a:r>
              <a:rPr lang="en-GB" sz="3000" b="1" dirty="0"/>
              <a:t>Wars of Independence Period:</a:t>
            </a:r>
            <a:r>
              <a:rPr lang="en-GB" sz="3000" dirty="0"/>
              <a:t> During the initial conflict with England (1296 onwards), the Order in Scotland was in a unique position as they were not immediately suppressed, unlike their counterparts elsewhere.</a:t>
            </a:r>
          </a:p>
        </p:txBody>
      </p:sp>
    </p:spTree>
    <p:extLst>
      <p:ext uri="{BB962C8B-B14F-4D97-AF65-F5344CB8AC3E}">
        <p14:creationId xmlns:p14="http://schemas.microsoft.com/office/powerpoint/2010/main" val="1671168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28E3A7-CBB6-BE17-D83E-17E03A30FD24}"/>
              </a:ext>
            </a:extLst>
          </p:cNvPr>
          <p:cNvSpPr txBox="1"/>
          <p:nvPr/>
        </p:nvSpPr>
        <p:spPr>
          <a:xfrm>
            <a:off x="1104014" y="1028343"/>
            <a:ext cx="9983972" cy="4801314"/>
          </a:xfrm>
          <a:prstGeom prst="rect">
            <a:avLst/>
          </a:prstGeom>
          <a:noFill/>
        </p:spPr>
        <p:txBody>
          <a:bodyPr wrap="square" rtlCol="0">
            <a:spAutoFit/>
          </a:bodyPr>
          <a:lstStyle/>
          <a:p>
            <a:r>
              <a:rPr lang="en-GB" sz="4800" b="1" dirty="0"/>
              <a:t>West Coast (Argyll/Ayrshire):</a:t>
            </a:r>
            <a:r>
              <a:rPr lang="en-GB" sz="4800" dirty="0"/>
              <a:t> Templar connections in Argyll suggest usage of ports around Loch Sween, a potential landing area. Templar activity also existed in Ayrshire near </a:t>
            </a:r>
            <a:r>
              <a:rPr lang="en-GB" sz="4800" b="1" dirty="0"/>
              <a:t>Loudoun Hill</a:t>
            </a:r>
            <a:r>
              <a:rPr lang="en-GB" sz="4800" dirty="0"/>
              <a:t> and </a:t>
            </a:r>
            <a:r>
              <a:rPr lang="en-GB" sz="4800" b="1" dirty="0"/>
              <a:t>Kilwinning</a:t>
            </a:r>
            <a:r>
              <a:rPr lang="en-GB" sz="4800" dirty="0"/>
              <a:t>.</a:t>
            </a:r>
          </a:p>
          <a:p>
            <a:endParaRPr lang="en-GB" dirty="0"/>
          </a:p>
        </p:txBody>
      </p:sp>
    </p:spTree>
    <p:extLst>
      <p:ext uri="{BB962C8B-B14F-4D97-AF65-F5344CB8AC3E}">
        <p14:creationId xmlns:p14="http://schemas.microsoft.com/office/powerpoint/2010/main" val="1582473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5379B-3EC7-CA53-7763-11D25B0E5A08}"/>
              </a:ext>
            </a:extLst>
          </p:cNvPr>
          <p:cNvPicPr>
            <a:picLocks noChangeAspect="1"/>
          </p:cNvPicPr>
          <p:nvPr/>
        </p:nvPicPr>
        <p:blipFill>
          <a:blip r:embed="rId2"/>
          <a:stretch>
            <a:fillRect/>
          </a:stretch>
        </p:blipFill>
        <p:spPr>
          <a:xfrm>
            <a:off x="2200332" y="345528"/>
            <a:ext cx="7791336" cy="6166943"/>
          </a:xfrm>
          <a:prstGeom prst="rect">
            <a:avLst/>
          </a:prstGeom>
        </p:spPr>
      </p:pic>
    </p:spTree>
    <p:extLst>
      <p:ext uri="{BB962C8B-B14F-4D97-AF65-F5344CB8AC3E}">
        <p14:creationId xmlns:p14="http://schemas.microsoft.com/office/powerpoint/2010/main" val="3291103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a:extLst>
            <a:ext uri="{FF2B5EF4-FFF2-40B4-BE49-F238E27FC236}">
              <a16:creationId xmlns:a16="http://schemas.microsoft.com/office/drawing/2014/main" id="{777B649D-B5C7-D4B3-2EFA-55D3D08719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F99EDD1-5145-593E-6627-DBF206AC08FD}"/>
              </a:ext>
            </a:extLst>
          </p:cNvPr>
          <p:cNvPicPr>
            <a:picLocks noChangeAspect="1"/>
          </p:cNvPicPr>
          <p:nvPr/>
        </p:nvPicPr>
        <p:blipFill>
          <a:blip r:embed="rId2"/>
          <a:stretch>
            <a:fillRect/>
          </a:stretch>
        </p:blipFill>
        <p:spPr>
          <a:xfrm>
            <a:off x="723457" y="336371"/>
            <a:ext cx="10745085" cy="6185257"/>
          </a:xfrm>
          <a:prstGeom prst="rect">
            <a:avLst/>
          </a:prstGeom>
        </p:spPr>
      </p:pic>
    </p:spTree>
    <p:extLst>
      <p:ext uri="{BB962C8B-B14F-4D97-AF65-F5344CB8AC3E}">
        <p14:creationId xmlns:p14="http://schemas.microsoft.com/office/powerpoint/2010/main" val="3934190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E4ACAE-1583-70B9-7031-4DDBC2C18DC2}"/>
              </a:ext>
            </a:extLst>
          </p:cNvPr>
          <p:cNvSpPr txBox="1"/>
          <p:nvPr/>
        </p:nvSpPr>
        <p:spPr>
          <a:xfrm>
            <a:off x="1625009" y="2274838"/>
            <a:ext cx="8941981" cy="2308324"/>
          </a:xfrm>
          <a:prstGeom prst="rect">
            <a:avLst/>
          </a:prstGeom>
          <a:noFill/>
        </p:spPr>
        <p:txBody>
          <a:bodyPr wrap="square" rtlCol="0">
            <a:spAutoFit/>
          </a:bodyPr>
          <a:lstStyle/>
          <a:p>
            <a:pPr algn="ctr"/>
            <a:r>
              <a:rPr lang="en-GB" sz="7200" b="1" dirty="0"/>
              <a:t>Inkpen Artifacts of the 13</a:t>
            </a:r>
            <a:r>
              <a:rPr lang="en-GB" sz="7200" b="1" baseline="30000" dirty="0"/>
              <a:t>th</a:t>
            </a:r>
            <a:r>
              <a:rPr lang="en-GB" sz="7200" b="1" dirty="0"/>
              <a:t> century</a:t>
            </a:r>
          </a:p>
        </p:txBody>
      </p:sp>
    </p:spTree>
    <p:extLst>
      <p:ext uri="{BB962C8B-B14F-4D97-AF65-F5344CB8AC3E}">
        <p14:creationId xmlns:p14="http://schemas.microsoft.com/office/powerpoint/2010/main" val="3374119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1">
            <a:extLst>
              <a:ext uri="{FF2B5EF4-FFF2-40B4-BE49-F238E27FC236}">
                <a16:creationId xmlns:a16="http://schemas.microsoft.com/office/drawing/2014/main" id="{774107D9-1972-C0D0-3AD2-6CA81E70DD35}"/>
              </a:ext>
            </a:extLst>
          </p:cNvPr>
          <p:cNvSpPr txBox="1">
            <a:spLocks noChangeArrowheads="1"/>
          </p:cNvSpPr>
          <p:nvPr/>
        </p:nvSpPr>
        <p:spPr bwMode="auto">
          <a:xfrm>
            <a:off x="2449512" y="4698004"/>
            <a:ext cx="7291387"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FFFFFF"/>
                </a:solidFill>
                <a:latin typeface="Arial" panose="020B0604020202020204" pitchFamily="34" charset="0"/>
                <a:ea typeface="Microsoft YaHei" panose="020B0503020204020204" pitchFamily="34" charset="-122"/>
              </a:defRPr>
            </a:lvl9pPr>
          </a:lstStyle>
          <a:p>
            <a:pPr algn="ctr" hangingPunct="1">
              <a:lnSpc>
                <a:spcPct val="100000"/>
              </a:lnSpc>
            </a:pPr>
            <a:r>
              <a:rPr lang="en-GB" altLang="en-US" sz="4000" dirty="0">
                <a:solidFill>
                  <a:schemeClr val="tx1"/>
                </a:solidFill>
                <a:latin typeface="Calibri" panose="020F0502020204030204" pitchFamily="34" charset="0"/>
              </a:rPr>
              <a:t>HENRY III (1247-72) (Plantagenet) </a:t>
            </a:r>
            <a:br>
              <a:rPr lang="en-GB" altLang="en-US" sz="4000" dirty="0">
                <a:solidFill>
                  <a:schemeClr val="tx1"/>
                </a:solidFill>
                <a:latin typeface="Calibri" panose="020F0502020204030204" pitchFamily="34" charset="0"/>
              </a:rPr>
            </a:br>
            <a:r>
              <a:rPr lang="en-GB" altLang="en-US" sz="4000" dirty="0">
                <a:solidFill>
                  <a:schemeClr val="tx1"/>
                </a:solidFill>
                <a:latin typeface="Calibri" panose="020F0502020204030204" pitchFamily="34" charset="0"/>
              </a:rPr>
              <a:t> PENNY - Canterbury mint</a:t>
            </a:r>
          </a:p>
        </p:txBody>
      </p:sp>
      <p:pic>
        <p:nvPicPr>
          <p:cNvPr id="86018" name="Picture 2">
            <a:extLst>
              <a:ext uri="{FF2B5EF4-FFF2-40B4-BE49-F238E27FC236}">
                <a16:creationId xmlns:a16="http://schemas.microsoft.com/office/drawing/2014/main" id="{9FD62D3E-560C-7424-1315-8F5A5C4BA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722313"/>
            <a:ext cx="7745412" cy="3848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1">
            <a:extLst>
              <a:ext uri="{FF2B5EF4-FFF2-40B4-BE49-F238E27FC236}">
                <a16:creationId xmlns:a16="http://schemas.microsoft.com/office/drawing/2014/main" id="{4FAC94D0-A436-86F4-83F8-69FC569CB72D}"/>
              </a:ext>
            </a:extLst>
          </p:cNvPr>
          <p:cNvSpPr txBox="1">
            <a:spLocks noChangeArrowheads="1"/>
          </p:cNvSpPr>
          <p:nvPr/>
        </p:nvSpPr>
        <p:spPr bwMode="auto">
          <a:xfrm>
            <a:off x="2246589" y="3805652"/>
            <a:ext cx="7932738" cy="1829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FFFFFF"/>
                </a:solidFill>
                <a:latin typeface="Arial" panose="020B0604020202020204" pitchFamily="34" charset="0"/>
                <a:ea typeface="Microsoft YaHei" panose="020B0503020204020204" pitchFamily="34" charset="-122"/>
              </a:defRPr>
            </a:lvl9pPr>
          </a:lstStyle>
          <a:p>
            <a:pPr algn="ctr" hangingPunct="1">
              <a:lnSpc>
                <a:spcPct val="100000"/>
              </a:lnSpc>
            </a:pPr>
            <a:r>
              <a:rPr lang="en-GB" altLang="en-US" sz="4000" dirty="0">
                <a:solidFill>
                  <a:schemeClr val="tx1"/>
                </a:solidFill>
                <a:latin typeface="Calibri" panose="020F0502020204030204" pitchFamily="34" charset="0"/>
              </a:rPr>
              <a:t>Edward l (Longshanks) </a:t>
            </a:r>
          </a:p>
          <a:p>
            <a:pPr algn="ctr"/>
            <a:r>
              <a:rPr lang="en-GB" altLang="en-US" sz="4000" dirty="0">
                <a:solidFill>
                  <a:schemeClr val="tx1"/>
                </a:solidFill>
                <a:latin typeface="Calibri" panose="020F0502020204030204" pitchFamily="34" charset="0"/>
              </a:rPr>
              <a:t>silver hammered penny 1272-1307</a:t>
            </a:r>
          </a:p>
        </p:txBody>
      </p:sp>
      <p:pic>
        <p:nvPicPr>
          <p:cNvPr id="87042" name="Picture 2">
            <a:extLst>
              <a:ext uri="{FF2B5EF4-FFF2-40B4-BE49-F238E27FC236}">
                <a16:creationId xmlns:a16="http://schemas.microsoft.com/office/drawing/2014/main" id="{9B5D863C-BD5C-9CF9-8F03-B1B892897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12" y="722313"/>
            <a:ext cx="5413375" cy="2706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85" name="Picture 184"/>
          <p:cNvPicPr/>
          <p:nvPr/>
        </p:nvPicPr>
        <p:blipFill>
          <a:blip r:embed="rId2"/>
          <a:stretch/>
        </p:blipFill>
        <p:spPr>
          <a:xfrm>
            <a:off x="1524066" y="768893"/>
            <a:ext cx="3994670" cy="5326516"/>
          </a:xfrm>
          <a:prstGeom prst="rect">
            <a:avLst/>
          </a:prstGeom>
          <a:noFill/>
          <a:ln w="0">
            <a:noFill/>
          </a:ln>
        </p:spPr>
      </p:pic>
      <p:pic>
        <p:nvPicPr>
          <p:cNvPr id="186" name="Picture 185"/>
          <p:cNvPicPr/>
          <p:nvPr/>
        </p:nvPicPr>
        <p:blipFill>
          <a:blip r:embed="rId3"/>
          <a:stretch/>
        </p:blipFill>
        <p:spPr>
          <a:xfrm rot="16200000">
            <a:off x="6531009" y="768893"/>
            <a:ext cx="3994670" cy="5326516"/>
          </a:xfrm>
          <a:prstGeom prst="rect">
            <a:avLst/>
          </a:prstGeom>
          <a:noFill/>
          <a:ln w="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4B8CFB-5FD6-B71A-3CFD-9B8F1EB41E6B}"/>
              </a:ext>
            </a:extLst>
          </p:cNvPr>
          <p:cNvPicPr>
            <a:picLocks noChangeAspect="1"/>
          </p:cNvPicPr>
          <p:nvPr/>
        </p:nvPicPr>
        <p:blipFill>
          <a:blip r:embed="rId2"/>
          <a:stretch>
            <a:fillRect/>
          </a:stretch>
        </p:blipFill>
        <p:spPr>
          <a:xfrm>
            <a:off x="3248025" y="931921"/>
            <a:ext cx="5695950" cy="4994157"/>
          </a:xfrm>
          <a:prstGeom prst="rect">
            <a:avLst/>
          </a:prstGeom>
        </p:spPr>
      </p:pic>
    </p:spTree>
    <p:extLst>
      <p:ext uri="{BB962C8B-B14F-4D97-AF65-F5344CB8AC3E}">
        <p14:creationId xmlns:p14="http://schemas.microsoft.com/office/powerpoint/2010/main" val="1477442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8CC9C-F96E-68E6-75E2-D39A96D6D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53689"/>
            <a:ext cx="4927838" cy="4640381"/>
          </a:xfrm>
          <a:prstGeom prst="rect">
            <a:avLst/>
          </a:prstGeom>
        </p:spPr>
      </p:pic>
      <p:pic>
        <p:nvPicPr>
          <p:cNvPr id="5" name="Picture 4">
            <a:extLst>
              <a:ext uri="{FF2B5EF4-FFF2-40B4-BE49-F238E27FC236}">
                <a16:creationId xmlns:a16="http://schemas.microsoft.com/office/drawing/2014/main" id="{5B24BB5E-12D1-4894-5A84-C5F7BBB72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926" y="577788"/>
            <a:ext cx="6967697" cy="1112789"/>
          </a:xfrm>
          <a:prstGeom prst="rect">
            <a:avLst/>
          </a:prstGeom>
        </p:spPr>
      </p:pic>
      <p:sp>
        <p:nvSpPr>
          <p:cNvPr id="8" name="TextBox 7">
            <a:extLst>
              <a:ext uri="{FF2B5EF4-FFF2-40B4-BE49-F238E27FC236}">
                <a16:creationId xmlns:a16="http://schemas.microsoft.com/office/drawing/2014/main" id="{90ADDBAA-A3F9-FF9E-E032-BE59C0D28F99}"/>
              </a:ext>
            </a:extLst>
          </p:cNvPr>
          <p:cNvSpPr txBox="1"/>
          <p:nvPr/>
        </p:nvSpPr>
        <p:spPr>
          <a:xfrm>
            <a:off x="942926" y="1736461"/>
            <a:ext cx="4106360" cy="1200329"/>
          </a:xfrm>
          <a:prstGeom prst="rect">
            <a:avLst/>
          </a:prstGeom>
          <a:noFill/>
        </p:spPr>
        <p:txBody>
          <a:bodyPr wrap="square" rtlCol="0">
            <a:spAutoFit/>
          </a:bodyPr>
          <a:lstStyle/>
          <a:p>
            <a:r>
              <a:rPr lang="en-GB" sz="7200" b="1" dirty="0">
                <a:solidFill>
                  <a:schemeClr val="bg2"/>
                </a:solidFill>
              </a:rPr>
              <a:t>Purse Bar</a:t>
            </a:r>
          </a:p>
        </p:txBody>
      </p:sp>
    </p:spTree>
    <p:extLst>
      <p:ext uri="{BB962C8B-B14F-4D97-AF65-F5344CB8AC3E}">
        <p14:creationId xmlns:p14="http://schemas.microsoft.com/office/powerpoint/2010/main" val="91971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8A6AEE-8D0C-9803-061C-3525CDAA16E2}"/>
              </a:ext>
            </a:extLst>
          </p:cNvPr>
          <p:cNvSpPr txBox="1"/>
          <p:nvPr/>
        </p:nvSpPr>
        <p:spPr>
          <a:xfrm>
            <a:off x="1201479" y="733647"/>
            <a:ext cx="10090298" cy="5627181"/>
          </a:xfrm>
          <a:prstGeom prst="rect">
            <a:avLst/>
          </a:prstGeom>
          <a:noFill/>
        </p:spPr>
        <p:txBody>
          <a:bodyPr wrap="square">
            <a:spAutoFit/>
          </a:bodyPr>
          <a:lstStyle/>
          <a:p>
            <a:pPr algn="l">
              <a:spcBef>
                <a:spcPts val="1200"/>
              </a:spcBef>
              <a:spcAft>
                <a:spcPts val="1200"/>
              </a:spcAft>
              <a:buNone/>
            </a:pPr>
            <a:r>
              <a:rPr lang="en-GB" sz="2400" b="1" i="0" dirty="0">
                <a:solidFill>
                  <a:srgbClr val="0F1115"/>
                </a:solidFill>
                <a:effectLst/>
                <a:latin typeface="quote-cjk-patch"/>
              </a:rPr>
              <a:t>England at the end of the Crusades (1272–1327)</a:t>
            </a:r>
            <a:endParaRPr lang="en-GB" sz="2400" b="0" i="0" dirty="0">
              <a:solidFill>
                <a:srgbClr val="0F1115"/>
              </a:solidFill>
              <a:effectLst/>
              <a:latin typeface="quote-cjk-patch"/>
            </a:endParaRPr>
          </a:p>
          <a:p>
            <a:pPr algn="l">
              <a:spcBef>
                <a:spcPts val="1200"/>
              </a:spcBef>
              <a:spcAft>
                <a:spcPts val="600"/>
              </a:spcAft>
              <a:buFont typeface="Arial" panose="020B0604020202020204" pitchFamily="34" charset="0"/>
              <a:buChar char="•"/>
            </a:pPr>
            <a:r>
              <a:rPr lang="en-GB" sz="2400" b="1" i="0" dirty="0">
                <a:solidFill>
                  <a:srgbClr val="0F1115"/>
                </a:solidFill>
                <a:effectLst/>
                <a:latin typeface="quote-cjk-patch"/>
              </a:rPr>
              <a:t>Edward I (r. 1272–1307)</a:t>
            </a:r>
            <a:endParaRPr lang="en-GB" sz="2400" b="0" i="0" dirty="0">
              <a:solidFill>
                <a:srgbClr val="0F1115"/>
              </a:solidFill>
              <a:effectLst/>
              <a:latin typeface="quote-cjk-patch"/>
            </a:endParaRPr>
          </a:p>
          <a:p>
            <a:pPr marL="742950" lvl="1" indent="-285750" algn="l">
              <a:spcBef>
                <a:spcPts val="300"/>
              </a:spcBef>
              <a:buFont typeface="Arial" panose="020B0604020202020204" pitchFamily="34" charset="0"/>
              <a:buChar char="•"/>
            </a:pPr>
            <a:r>
              <a:rPr lang="en-GB" sz="2400" b="0" i="0" dirty="0">
                <a:solidFill>
                  <a:srgbClr val="0F1115"/>
                </a:solidFill>
                <a:effectLst/>
                <a:highlight>
                  <a:srgbClr val="FFFF00"/>
                </a:highlight>
                <a:latin typeface="quote-cjk-patch"/>
              </a:rPr>
              <a:t>“Hammer of the Scots” – conquered Wales, expelled Jews (1290)</a:t>
            </a:r>
          </a:p>
          <a:p>
            <a:pPr marL="742950" lvl="1" indent="-285750" algn="l">
              <a:spcBef>
                <a:spcPts val="450"/>
              </a:spcBef>
              <a:buFont typeface="Arial" panose="020B0604020202020204" pitchFamily="34" charset="0"/>
              <a:buChar char="•"/>
            </a:pPr>
            <a:r>
              <a:rPr lang="en-GB" sz="2400" b="0" i="0" dirty="0">
                <a:solidFill>
                  <a:srgbClr val="0F1115"/>
                </a:solidFill>
                <a:effectLst/>
                <a:latin typeface="quote-cjk-patch"/>
              </a:rPr>
              <a:t>Called the “Model Parliament” (1295)</a:t>
            </a:r>
          </a:p>
          <a:p>
            <a:pPr algn="l">
              <a:spcBef>
                <a:spcPts val="450"/>
              </a:spcBef>
              <a:spcAft>
                <a:spcPts val="600"/>
              </a:spcAft>
              <a:buFont typeface="Arial" panose="020B0604020202020204" pitchFamily="34" charset="0"/>
              <a:buChar char="•"/>
            </a:pPr>
            <a:r>
              <a:rPr lang="en-GB" sz="2400" b="1" i="0" dirty="0">
                <a:solidFill>
                  <a:srgbClr val="0F1115"/>
                </a:solidFill>
                <a:effectLst/>
                <a:latin typeface="quote-cjk-patch"/>
              </a:rPr>
              <a:t>Edward II (r. 1307–1327)</a:t>
            </a:r>
            <a:endParaRPr lang="en-GB" sz="2400" b="0" i="0" dirty="0">
              <a:solidFill>
                <a:srgbClr val="0F1115"/>
              </a:solidFill>
              <a:effectLst/>
              <a:latin typeface="quote-cjk-patch"/>
            </a:endParaRPr>
          </a:p>
          <a:p>
            <a:pPr marL="742950" lvl="1" indent="-285750" algn="l">
              <a:spcBef>
                <a:spcPts val="300"/>
              </a:spcBef>
              <a:buFont typeface="Arial" panose="020B0604020202020204" pitchFamily="34" charset="0"/>
              <a:buChar char="•"/>
            </a:pPr>
            <a:r>
              <a:rPr lang="en-GB" sz="2400" b="0" i="0" dirty="0">
                <a:solidFill>
                  <a:srgbClr val="0F1115"/>
                </a:solidFill>
                <a:effectLst/>
                <a:latin typeface="quote-cjk-patch"/>
              </a:rPr>
              <a:t>First Prince of Wales, but weak ruler</a:t>
            </a:r>
          </a:p>
          <a:p>
            <a:pPr marL="742950" lvl="1" indent="-285750" algn="l">
              <a:spcBef>
                <a:spcPts val="450"/>
              </a:spcBef>
              <a:buFont typeface="Arial" panose="020B0604020202020204" pitchFamily="34" charset="0"/>
              <a:buChar char="•"/>
            </a:pPr>
            <a:r>
              <a:rPr lang="en-GB" sz="2400" b="0" i="0" dirty="0">
                <a:solidFill>
                  <a:srgbClr val="0F1115"/>
                </a:solidFill>
                <a:effectLst/>
                <a:latin typeface="quote-cjk-patch"/>
              </a:rPr>
              <a:t>Lost to Scotland at Bannockburn (1314)</a:t>
            </a:r>
          </a:p>
          <a:p>
            <a:pPr marL="742950" lvl="1" indent="-285750">
              <a:spcBef>
                <a:spcPts val="450"/>
              </a:spcBef>
              <a:buFont typeface="Arial" panose="020B0604020202020204" pitchFamily="34" charset="0"/>
              <a:buChar char="•"/>
            </a:pPr>
            <a:r>
              <a:rPr lang="en-GB" sz="2400" b="0" i="0" dirty="0">
                <a:solidFill>
                  <a:srgbClr val="0F1115"/>
                </a:solidFill>
                <a:effectLst/>
                <a:latin typeface="quote-cjk-patch"/>
              </a:rPr>
              <a:t>Deposed by his wife and her ally</a:t>
            </a:r>
            <a:endParaRPr lang="en-GB" sz="2400" dirty="0">
              <a:solidFill>
                <a:srgbClr val="0F1115"/>
              </a:solidFill>
              <a:latin typeface="quote-cjk-patch"/>
            </a:endParaRPr>
          </a:p>
          <a:p>
            <a:pPr marL="742950" lvl="1" indent="-285750">
              <a:spcBef>
                <a:spcPts val="450"/>
              </a:spcBef>
              <a:buFont typeface="Arial" panose="020B0604020202020204" pitchFamily="34" charset="0"/>
              <a:buChar char="•"/>
            </a:pPr>
            <a:r>
              <a:rPr lang="en-GB" sz="2400" dirty="0">
                <a:solidFill>
                  <a:srgbClr val="0F1115"/>
                </a:solidFill>
                <a:latin typeface="quote-cjk-patch"/>
              </a:rPr>
              <a:t>Great famine of early 1310s</a:t>
            </a:r>
            <a:endParaRPr lang="en-GB" sz="2400" b="0" i="0" dirty="0">
              <a:solidFill>
                <a:srgbClr val="0F1115"/>
              </a:solidFill>
              <a:effectLst/>
              <a:latin typeface="quote-cjk-patch"/>
            </a:endParaRPr>
          </a:p>
          <a:p>
            <a:pPr algn="l">
              <a:spcBef>
                <a:spcPts val="450"/>
              </a:spcBef>
              <a:spcAft>
                <a:spcPts val="600"/>
              </a:spcAft>
              <a:buFont typeface="Arial" panose="020B0604020202020204" pitchFamily="34" charset="0"/>
              <a:buChar char="•"/>
            </a:pPr>
            <a:r>
              <a:rPr lang="en-GB" sz="2400" b="1" i="0" dirty="0">
                <a:solidFill>
                  <a:srgbClr val="0F1115"/>
                </a:solidFill>
                <a:effectLst/>
                <a:latin typeface="quote-cjk-patch"/>
              </a:rPr>
              <a:t>Edward III (r. 1327–1377)</a:t>
            </a:r>
            <a:endParaRPr lang="en-GB" sz="2400" b="0" i="0" dirty="0">
              <a:solidFill>
                <a:srgbClr val="0F1115"/>
              </a:solidFill>
              <a:effectLst/>
              <a:latin typeface="quote-cjk-patch"/>
            </a:endParaRPr>
          </a:p>
          <a:p>
            <a:pPr marL="742950" lvl="1" indent="-285750" algn="l">
              <a:spcBef>
                <a:spcPts val="300"/>
              </a:spcBef>
              <a:buFont typeface="Arial" panose="020B0604020202020204" pitchFamily="34" charset="0"/>
              <a:buChar char="•"/>
            </a:pPr>
            <a:r>
              <a:rPr lang="en-GB" sz="2400" b="0" i="0" dirty="0">
                <a:solidFill>
                  <a:srgbClr val="0F1115"/>
                </a:solidFill>
                <a:effectLst/>
                <a:latin typeface="quote-cjk-patch"/>
              </a:rPr>
              <a:t>Became king at 14 after father’s fall</a:t>
            </a:r>
          </a:p>
          <a:p>
            <a:pPr marL="742950" lvl="1" indent="-285750" algn="l">
              <a:spcBef>
                <a:spcPts val="450"/>
              </a:spcBef>
              <a:buFont typeface="Arial" panose="020B0604020202020204" pitchFamily="34" charset="0"/>
              <a:buChar char="•"/>
            </a:pPr>
            <a:r>
              <a:rPr lang="en-GB" sz="2400" b="0" i="0" dirty="0">
                <a:solidFill>
                  <a:srgbClr val="0F1115"/>
                </a:solidFill>
                <a:effectLst/>
                <a:latin typeface="quote-cjk-patch"/>
              </a:rPr>
              <a:t>Began the Hundred Years’ War with France</a:t>
            </a:r>
          </a:p>
        </p:txBody>
      </p:sp>
    </p:spTree>
    <p:extLst>
      <p:ext uri="{BB962C8B-B14F-4D97-AF65-F5344CB8AC3E}">
        <p14:creationId xmlns:p14="http://schemas.microsoft.com/office/powerpoint/2010/main" val="56338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D5661-1CBA-CDA6-0178-FE62467B6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749" y="701749"/>
            <a:ext cx="5456274" cy="545627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AC302-4C57-F141-F79A-DDD30FAB6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327" y="329609"/>
            <a:ext cx="8170502" cy="6126168"/>
          </a:xfrm>
          <a:prstGeom prst="rect">
            <a:avLst/>
          </a:prstGeom>
        </p:spPr>
      </p:pic>
    </p:spTree>
    <p:extLst>
      <p:ext uri="{BB962C8B-B14F-4D97-AF65-F5344CB8AC3E}">
        <p14:creationId xmlns:p14="http://schemas.microsoft.com/office/powerpoint/2010/main" val="2027839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62CA2-0758-4850-9D39-3D711EE13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597" y="971771"/>
            <a:ext cx="4662347" cy="4514516"/>
          </a:xfrm>
          <a:prstGeom prst="rect">
            <a:avLst/>
          </a:prstGeom>
        </p:spPr>
      </p:pic>
      <p:pic>
        <p:nvPicPr>
          <p:cNvPr id="9" name="Picture 8">
            <a:extLst>
              <a:ext uri="{FF2B5EF4-FFF2-40B4-BE49-F238E27FC236}">
                <a16:creationId xmlns:a16="http://schemas.microsoft.com/office/drawing/2014/main" id="{7E37A354-5A87-5383-20D1-D61453E91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873" y="2243470"/>
            <a:ext cx="3242817" cy="3242817"/>
          </a:xfrm>
          <a:prstGeom prst="rect">
            <a:avLst/>
          </a:prstGeom>
        </p:spPr>
      </p:pic>
    </p:spTree>
    <p:extLst>
      <p:ext uri="{BB962C8B-B14F-4D97-AF65-F5344CB8AC3E}">
        <p14:creationId xmlns:p14="http://schemas.microsoft.com/office/powerpoint/2010/main" val="462463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1C754A-EDCB-219D-600E-53F8F41F05E6}"/>
              </a:ext>
            </a:extLst>
          </p:cNvPr>
          <p:cNvSpPr txBox="1"/>
          <p:nvPr/>
        </p:nvSpPr>
        <p:spPr>
          <a:xfrm>
            <a:off x="3549502" y="2828835"/>
            <a:ext cx="5092995" cy="1200329"/>
          </a:xfrm>
          <a:prstGeom prst="rect">
            <a:avLst/>
          </a:prstGeom>
          <a:noFill/>
        </p:spPr>
        <p:txBody>
          <a:bodyPr wrap="square" rtlCol="0">
            <a:spAutoFit/>
          </a:bodyPr>
          <a:lstStyle/>
          <a:p>
            <a:r>
              <a:rPr lang="en-GB" sz="7200" b="1" dirty="0"/>
              <a:t>Archaeology</a:t>
            </a:r>
          </a:p>
        </p:txBody>
      </p:sp>
    </p:spTree>
    <p:extLst>
      <p:ext uri="{BB962C8B-B14F-4D97-AF65-F5344CB8AC3E}">
        <p14:creationId xmlns:p14="http://schemas.microsoft.com/office/powerpoint/2010/main" val="2480178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AEEAA-D16D-185D-8C2E-EDEBCD50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73" y="180753"/>
            <a:ext cx="10292782" cy="6485861"/>
          </a:xfrm>
          <a:prstGeom prst="rect">
            <a:avLst/>
          </a:prstGeom>
        </p:spPr>
      </p:pic>
    </p:spTree>
    <p:extLst>
      <p:ext uri="{BB962C8B-B14F-4D97-AF65-F5344CB8AC3E}">
        <p14:creationId xmlns:p14="http://schemas.microsoft.com/office/powerpoint/2010/main" val="1292389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0C06B-200B-06CD-0663-D0909A3B5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76" y="195942"/>
            <a:ext cx="10320676" cy="6503437"/>
          </a:xfrm>
          <a:prstGeom prst="rect">
            <a:avLst/>
          </a:prstGeom>
        </p:spPr>
      </p:pic>
    </p:spTree>
    <p:extLst>
      <p:ext uri="{BB962C8B-B14F-4D97-AF65-F5344CB8AC3E}">
        <p14:creationId xmlns:p14="http://schemas.microsoft.com/office/powerpoint/2010/main" val="1843961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F6B49F-D4F6-9330-13D3-A8DF6F5870A6}"/>
              </a:ext>
            </a:extLst>
          </p:cNvPr>
          <p:cNvSpPr txBox="1"/>
          <p:nvPr/>
        </p:nvSpPr>
        <p:spPr>
          <a:xfrm>
            <a:off x="1651591" y="2828835"/>
            <a:ext cx="8888818" cy="1200329"/>
          </a:xfrm>
          <a:prstGeom prst="rect">
            <a:avLst/>
          </a:prstGeom>
          <a:noFill/>
        </p:spPr>
        <p:txBody>
          <a:bodyPr wrap="square" rtlCol="0">
            <a:spAutoFit/>
          </a:bodyPr>
          <a:lstStyle/>
          <a:p>
            <a:pPr algn="ctr"/>
            <a:r>
              <a:rPr lang="en-GB" sz="7200" b="1" dirty="0"/>
              <a:t>St Michael’s Church</a:t>
            </a:r>
          </a:p>
        </p:txBody>
      </p:sp>
    </p:spTree>
    <p:extLst>
      <p:ext uri="{BB962C8B-B14F-4D97-AF65-F5344CB8AC3E}">
        <p14:creationId xmlns:p14="http://schemas.microsoft.com/office/powerpoint/2010/main" val="3233262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9AED5-C1E4-0064-A0F8-CC9CF829D0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56E7CD-13EA-BB7F-6A1E-207DF8D78CAA}"/>
              </a:ext>
            </a:extLst>
          </p:cNvPr>
          <p:cNvSpPr txBox="1"/>
          <p:nvPr/>
        </p:nvSpPr>
        <p:spPr>
          <a:xfrm>
            <a:off x="510363" y="435935"/>
            <a:ext cx="11259880" cy="5878532"/>
          </a:xfrm>
          <a:prstGeom prst="rect">
            <a:avLst/>
          </a:prstGeom>
          <a:noFill/>
        </p:spPr>
        <p:txBody>
          <a:bodyPr wrap="square" rtlCol="0">
            <a:spAutoFit/>
          </a:bodyPr>
          <a:lstStyle/>
          <a:p>
            <a:r>
              <a:rPr lang="en-GB" sz="2400" dirty="0"/>
              <a:t>Here are the specific details regarding the effigies at Inkpen:</a:t>
            </a:r>
            <a:br>
              <a:rPr lang="en-GB" sz="2400" dirty="0"/>
            </a:br>
            <a:endParaRPr lang="en-GB" sz="1000" dirty="0"/>
          </a:p>
          <a:p>
            <a:pPr lvl="0"/>
            <a:r>
              <a:rPr lang="en-GB" sz="2400" b="1" dirty="0">
                <a:highlight>
                  <a:srgbClr val="FFFF00"/>
                </a:highlight>
              </a:rPr>
              <a:t>Previous Abuse:</a:t>
            </a:r>
            <a:r>
              <a:rPr lang="en-GB" sz="2400" dirty="0">
                <a:highlight>
                  <a:srgbClr val="FFFF00"/>
                </a:highlight>
              </a:rPr>
              <a:t> In the early 1700s, a previous rector had removed a 13th-century knightly effigy from the church and thrown it into a nearby farmyard to make space for a family pew.</a:t>
            </a:r>
            <a:br>
              <a:rPr lang="en-GB" sz="2400" dirty="0"/>
            </a:br>
            <a:endParaRPr lang="en-GB" sz="1000" dirty="0"/>
          </a:p>
          <a:p>
            <a:pPr lvl="0"/>
            <a:r>
              <a:rPr lang="en-GB" sz="2400" b="1" dirty="0"/>
              <a:t>Rescue and Restoration:</a:t>
            </a:r>
            <a:r>
              <a:rPr lang="en-GB" sz="2400" dirty="0"/>
              <a:t> The effigy was later rescued from the farmyard. During the 1896 restoration led by Reverend Henry Butler and architect C.C. Rolfe, this and other tomb covers were officially recognized as historically significant and placed in the chancel.</a:t>
            </a:r>
            <a:br>
              <a:rPr lang="en-GB" sz="2400" dirty="0"/>
            </a:br>
            <a:endParaRPr lang="en-GB" sz="1000" dirty="0"/>
          </a:p>
          <a:p>
            <a:pPr lvl="0"/>
            <a:r>
              <a:rPr lang="en-GB" sz="2400" b="1" dirty="0"/>
              <a:t>The Effigies:</a:t>
            </a:r>
            <a:r>
              <a:rPr lang="en-GB" sz="2400" dirty="0"/>
              <a:t> </a:t>
            </a:r>
            <a:r>
              <a:rPr lang="en-GB" sz="2400" dirty="0">
                <a:highlight>
                  <a:srgbClr val="FFFF00"/>
                </a:highlight>
              </a:rPr>
              <a:t>The two tomb covers (one being the knight, the other possibly a seafarer/captain of a vessel transporting Crusaders) were preserved as part of the chancel</a:t>
            </a:r>
            <a:r>
              <a:rPr lang="en-GB" sz="2400" dirty="0"/>
              <a:t>, despite the "heavy restoration" of the rest of the church, which included a new arcade and north wall.</a:t>
            </a:r>
            <a:br>
              <a:rPr lang="en-GB" sz="2400" dirty="0"/>
            </a:br>
            <a:endParaRPr lang="en-GB" sz="1000" dirty="0"/>
          </a:p>
          <a:p>
            <a:pPr lvl="0"/>
            <a:r>
              <a:rPr lang="en-GB" sz="2400" b="1" dirty="0"/>
              <a:t>Current State:</a:t>
            </a:r>
            <a:r>
              <a:rPr lang="en-GB" sz="2400" dirty="0"/>
              <a:t> The knightly effigy is described as "weathered," with significant damage to its lower portion from its time in the farmyard, but it remains a key, protected feature within the church. </a:t>
            </a:r>
            <a:endParaRPr lang="en-GB" dirty="0"/>
          </a:p>
        </p:txBody>
      </p:sp>
    </p:spTree>
    <p:extLst>
      <p:ext uri="{BB962C8B-B14F-4D97-AF65-F5344CB8AC3E}">
        <p14:creationId xmlns:p14="http://schemas.microsoft.com/office/powerpoint/2010/main" val="1222709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algn="ctr" eaLnBrk="1" hangingPunct="1"/>
            <a:r>
              <a:rPr lang="en-GB" altLang="en-US" dirty="0">
                <a:solidFill>
                  <a:schemeClr val="bg2">
                    <a:lumMod val="90000"/>
                  </a:schemeClr>
                </a:solidFill>
                <a:latin typeface="Arial Rounded MT Bold" panose="020F0704030504030204" pitchFamily="34" charset="0"/>
              </a:rPr>
              <a:t>Effigy of Richard de Inkpen</a:t>
            </a:r>
          </a:p>
        </p:txBody>
      </p:sp>
      <p:pic>
        <p:nvPicPr>
          <p:cNvPr id="716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8480" y="1571625"/>
            <a:ext cx="9491790" cy="4792978"/>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2496878" y="229505"/>
            <a:ext cx="7198242" cy="1325563"/>
          </a:xfrm>
        </p:spPr>
        <p:txBody>
          <a:bodyPr>
            <a:normAutofit/>
          </a:bodyPr>
          <a:lstStyle/>
          <a:p>
            <a:pPr algn="ctr" eaLnBrk="1" hangingPunct="1"/>
            <a:r>
              <a:rPr lang="en-GB" altLang="en-US" sz="6000" dirty="0">
                <a:solidFill>
                  <a:schemeClr val="bg2">
                    <a:lumMod val="90000"/>
                  </a:schemeClr>
                </a:solidFill>
                <a:latin typeface="Arial Rounded MT Bold" panose="020F0704030504030204" pitchFamily="34" charset="0"/>
              </a:rPr>
              <a:t>Tomb Top - Partial</a:t>
            </a:r>
          </a:p>
        </p:txBody>
      </p:sp>
      <p:pic>
        <p:nvPicPr>
          <p:cNvPr id="5" name="Picture 4">
            <a:extLst>
              <a:ext uri="{FF2B5EF4-FFF2-40B4-BE49-F238E27FC236}">
                <a16:creationId xmlns:a16="http://schemas.microsoft.com/office/drawing/2014/main" id="{75CFF599-C490-B453-4A71-C9CE710BDBAB}"/>
              </a:ext>
            </a:extLst>
          </p:cNvPr>
          <p:cNvPicPr>
            <a:picLocks noChangeAspect="1"/>
          </p:cNvPicPr>
          <p:nvPr/>
        </p:nvPicPr>
        <p:blipFill>
          <a:blip r:embed="rId2"/>
          <a:stretch>
            <a:fillRect/>
          </a:stretch>
        </p:blipFill>
        <p:spPr>
          <a:xfrm>
            <a:off x="1497418" y="1555068"/>
            <a:ext cx="9197163" cy="51476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8E2A76-5C21-6C11-8F2F-24158B419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249" y="919716"/>
            <a:ext cx="3765087" cy="5018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7D14F9C9-AA13-86BB-24E6-AE3072E1E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336" y="919716"/>
            <a:ext cx="2868907" cy="5018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0CA21C5-1A5D-7CB0-2599-BA03B79A4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243" y="919716"/>
            <a:ext cx="3678533" cy="499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48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84400" y="681038"/>
            <a:ext cx="7696200" cy="5635625"/>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6C722-A34A-AA34-832A-A4E828C710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52EA97-C752-765D-03FA-C48F621EF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848" y="195943"/>
            <a:ext cx="8914397" cy="6520309"/>
          </a:xfrm>
          <a:prstGeom prst="rect">
            <a:avLst/>
          </a:prstGeom>
        </p:spPr>
      </p:pic>
    </p:spTree>
    <p:extLst>
      <p:ext uri="{BB962C8B-B14F-4D97-AF65-F5344CB8AC3E}">
        <p14:creationId xmlns:p14="http://schemas.microsoft.com/office/powerpoint/2010/main" val="1531080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3C406-F990-794F-546E-72135E9C0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10" y="209096"/>
            <a:ext cx="8873412" cy="6469286"/>
          </a:xfrm>
          <a:prstGeom prst="rect">
            <a:avLst/>
          </a:prstGeom>
        </p:spPr>
      </p:pic>
    </p:spTree>
    <p:extLst>
      <p:ext uri="{BB962C8B-B14F-4D97-AF65-F5344CB8AC3E}">
        <p14:creationId xmlns:p14="http://schemas.microsoft.com/office/powerpoint/2010/main" val="828703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885A23-8D13-B146-2C68-F6DBCA4A4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864" y="157312"/>
            <a:ext cx="9006091" cy="6560729"/>
          </a:xfrm>
          <a:prstGeom prst="rect">
            <a:avLst/>
          </a:prstGeom>
        </p:spPr>
      </p:pic>
    </p:spTree>
    <p:extLst>
      <p:ext uri="{BB962C8B-B14F-4D97-AF65-F5344CB8AC3E}">
        <p14:creationId xmlns:p14="http://schemas.microsoft.com/office/powerpoint/2010/main" val="2381483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44F18E-E59C-1CA1-54F3-B20AA0A2A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547" y="130629"/>
            <a:ext cx="9066065" cy="6587412"/>
          </a:xfrm>
          <a:prstGeom prst="rect">
            <a:avLst/>
          </a:prstGeom>
        </p:spPr>
      </p:pic>
    </p:spTree>
    <p:extLst>
      <p:ext uri="{BB962C8B-B14F-4D97-AF65-F5344CB8AC3E}">
        <p14:creationId xmlns:p14="http://schemas.microsoft.com/office/powerpoint/2010/main" val="813570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A9EDB-8C3A-02F8-838A-E337E231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873" y="145076"/>
            <a:ext cx="9070975" cy="6591626"/>
          </a:xfrm>
          <a:prstGeom prst="rect">
            <a:avLst/>
          </a:prstGeom>
        </p:spPr>
      </p:pic>
    </p:spTree>
    <p:extLst>
      <p:ext uri="{BB962C8B-B14F-4D97-AF65-F5344CB8AC3E}">
        <p14:creationId xmlns:p14="http://schemas.microsoft.com/office/powerpoint/2010/main" val="3028138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412B-2B4C-547D-407A-3B9B1826539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35CD2C-C8DC-91C2-6C43-CA3B06012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617" y="243754"/>
            <a:ext cx="9470572" cy="6310392"/>
          </a:xfrm>
          <a:prstGeom prst="rect">
            <a:avLst/>
          </a:prstGeom>
        </p:spPr>
      </p:pic>
    </p:spTree>
    <p:extLst>
      <p:ext uri="{BB962C8B-B14F-4D97-AF65-F5344CB8AC3E}">
        <p14:creationId xmlns:p14="http://schemas.microsoft.com/office/powerpoint/2010/main" val="1822388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260EB1-F89A-5F62-CDBC-8D8BDDAF25AA}"/>
              </a:ext>
            </a:extLst>
          </p:cNvPr>
          <p:cNvSpPr txBox="1"/>
          <p:nvPr/>
        </p:nvSpPr>
        <p:spPr>
          <a:xfrm>
            <a:off x="1347677" y="1213008"/>
            <a:ext cx="9496646" cy="4431983"/>
          </a:xfrm>
          <a:prstGeom prst="rect">
            <a:avLst/>
          </a:prstGeom>
          <a:noFill/>
        </p:spPr>
        <p:txBody>
          <a:bodyPr wrap="square" rtlCol="0">
            <a:spAutoFit/>
          </a:bodyPr>
          <a:lstStyle/>
          <a:p>
            <a:r>
              <a:rPr lang="en-GB" sz="4800" b="1" dirty="0"/>
              <a:t>1. Most of the windows have been changed over time, except maybe for the West window.</a:t>
            </a:r>
            <a:br>
              <a:rPr lang="en-GB" sz="1200" b="1" dirty="0"/>
            </a:br>
            <a:r>
              <a:rPr lang="en-GB" sz="1200" b="1" dirty="0"/>
              <a:t> </a:t>
            </a:r>
            <a:br>
              <a:rPr lang="en-GB" sz="1200" b="1" dirty="0"/>
            </a:br>
            <a:r>
              <a:rPr lang="en-GB" sz="4800" b="1" dirty="0"/>
              <a:t>2. There would have been no porch. </a:t>
            </a:r>
            <a:br>
              <a:rPr lang="en-GB" sz="4800" b="1" dirty="0"/>
            </a:br>
            <a:br>
              <a:rPr lang="en-GB" sz="1200" b="1" dirty="0"/>
            </a:br>
            <a:r>
              <a:rPr lang="en-GB" sz="4800" b="1" dirty="0"/>
              <a:t>3. There was supposedly a crypt.</a:t>
            </a:r>
          </a:p>
          <a:p>
            <a:endParaRPr lang="en-GB" dirty="0"/>
          </a:p>
        </p:txBody>
      </p:sp>
    </p:spTree>
    <p:extLst>
      <p:ext uri="{BB962C8B-B14F-4D97-AF65-F5344CB8AC3E}">
        <p14:creationId xmlns:p14="http://schemas.microsoft.com/office/powerpoint/2010/main" val="1147910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460CA-C715-AD69-B3D4-14121FF92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97" y="178130"/>
            <a:ext cx="8742678" cy="6555179"/>
          </a:xfrm>
          <a:prstGeom prst="rect">
            <a:avLst/>
          </a:prstGeom>
        </p:spPr>
      </p:pic>
    </p:spTree>
    <p:extLst>
      <p:ext uri="{BB962C8B-B14F-4D97-AF65-F5344CB8AC3E}">
        <p14:creationId xmlns:p14="http://schemas.microsoft.com/office/powerpoint/2010/main" val="855382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245CD-6B2B-69F0-7B11-A3B6EDA78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996" y="999880"/>
            <a:ext cx="9624008" cy="4858239"/>
          </a:xfrm>
          <a:prstGeom prst="rect">
            <a:avLst/>
          </a:prstGeom>
        </p:spPr>
      </p:pic>
    </p:spTree>
    <p:extLst>
      <p:ext uri="{BB962C8B-B14F-4D97-AF65-F5344CB8AC3E}">
        <p14:creationId xmlns:p14="http://schemas.microsoft.com/office/powerpoint/2010/main" val="1340785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0F7CB-E1F0-5E55-B7A7-AD12EF766BBA}"/>
              </a:ext>
            </a:extLst>
          </p:cNvPr>
          <p:cNvSpPr txBox="1"/>
          <p:nvPr/>
        </p:nvSpPr>
        <p:spPr>
          <a:xfrm>
            <a:off x="367781" y="1151453"/>
            <a:ext cx="11456437" cy="4555093"/>
          </a:xfrm>
          <a:prstGeom prst="rect">
            <a:avLst/>
          </a:prstGeom>
          <a:noFill/>
        </p:spPr>
        <p:txBody>
          <a:bodyPr wrap="square" rtlCol="0">
            <a:spAutoFit/>
          </a:bodyPr>
          <a:lstStyle/>
          <a:p>
            <a:r>
              <a:rPr lang="en-GB" sz="5400" b="1" dirty="0"/>
              <a:t>But remember, </a:t>
            </a:r>
            <a:br>
              <a:rPr lang="en-GB" sz="5400" b="1" dirty="0"/>
            </a:br>
            <a:r>
              <a:rPr lang="en-GB" sz="5400" b="1" dirty="0">
                <a:solidFill>
                  <a:srgbClr val="FF0000"/>
                </a:solidFill>
              </a:rPr>
              <a:t>The Pope rules in England as in Europe</a:t>
            </a:r>
            <a:r>
              <a:rPr lang="en-GB" sz="5400" b="1" dirty="0"/>
              <a:t>. </a:t>
            </a:r>
            <a:br>
              <a:rPr lang="en-GB" sz="5400" b="1" dirty="0"/>
            </a:br>
            <a:r>
              <a:rPr lang="en-GB" sz="2000" b="1" dirty="0"/>
              <a:t> </a:t>
            </a:r>
            <a:br>
              <a:rPr lang="en-GB" sz="2000" b="1" dirty="0"/>
            </a:br>
            <a:r>
              <a:rPr lang="en-GB" sz="5400" b="1" dirty="0"/>
              <a:t>We are all Catholic and do just what the Pope tells us to do </a:t>
            </a:r>
            <a:br>
              <a:rPr lang="en-GB" sz="5400" b="1" dirty="0"/>
            </a:br>
            <a:r>
              <a:rPr lang="en-GB" sz="5400" b="1" dirty="0"/>
              <a:t>(King or pauper).</a:t>
            </a:r>
          </a:p>
        </p:txBody>
      </p:sp>
    </p:spTree>
    <p:extLst>
      <p:ext uri="{BB962C8B-B14F-4D97-AF65-F5344CB8AC3E}">
        <p14:creationId xmlns:p14="http://schemas.microsoft.com/office/powerpoint/2010/main" val="908817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26F88-1A46-6FF3-B996-16E968A32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130" y="1932581"/>
            <a:ext cx="8023158" cy="4404422"/>
          </a:xfrm>
          <a:prstGeom prst="rect">
            <a:avLst/>
          </a:prstGeom>
        </p:spPr>
      </p:pic>
      <p:pic>
        <p:nvPicPr>
          <p:cNvPr id="3" name="Picture 2">
            <a:extLst>
              <a:ext uri="{FF2B5EF4-FFF2-40B4-BE49-F238E27FC236}">
                <a16:creationId xmlns:a16="http://schemas.microsoft.com/office/drawing/2014/main" id="{90D38A4C-5BB6-8D52-98DD-7630EAE21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954" y="520994"/>
            <a:ext cx="3271505" cy="5816009"/>
          </a:xfrm>
          <a:prstGeom prst="rect">
            <a:avLst/>
          </a:prstGeom>
        </p:spPr>
      </p:pic>
    </p:spTree>
    <p:extLst>
      <p:ext uri="{BB962C8B-B14F-4D97-AF65-F5344CB8AC3E}">
        <p14:creationId xmlns:p14="http://schemas.microsoft.com/office/powerpoint/2010/main" val="27577696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09E3C-3085-69D8-1E9E-F7948D0E2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907" y="782944"/>
            <a:ext cx="9640186" cy="5292111"/>
          </a:xfrm>
          <a:prstGeom prst="rect">
            <a:avLst/>
          </a:prstGeom>
        </p:spPr>
      </p:pic>
    </p:spTree>
    <p:extLst>
      <p:ext uri="{BB962C8B-B14F-4D97-AF65-F5344CB8AC3E}">
        <p14:creationId xmlns:p14="http://schemas.microsoft.com/office/powerpoint/2010/main" val="94156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88848-6FDD-1E8E-8808-B36F503C4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64" y="378336"/>
            <a:ext cx="5794744" cy="3243546"/>
          </a:xfrm>
          <a:prstGeom prst="rect">
            <a:avLst/>
          </a:prstGeom>
        </p:spPr>
      </p:pic>
      <p:pic>
        <p:nvPicPr>
          <p:cNvPr id="4" name="Picture 3">
            <a:extLst>
              <a:ext uri="{FF2B5EF4-FFF2-40B4-BE49-F238E27FC236}">
                <a16:creationId xmlns:a16="http://schemas.microsoft.com/office/drawing/2014/main" id="{BB2A1F9E-F88A-3114-138C-CA63248BB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144" y="3290985"/>
            <a:ext cx="8249392" cy="3303785"/>
          </a:xfrm>
          <a:prstGeom prst="rect">
            <a:avLst/>
          </a:prstGeom>
        </p:spPr>
      </p:pic>
    </p:spTree>
    <p:extLst>
      <p:ext uri="{BB962C8B-B14F-4D97-AF65-F5344CB8AC3E}">
        <p14:creationId xmlns:p14="http://schemas.microsoft.com/office/powerpoint/2010/main" val="2036371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7EEF3-7618-6CE1-2F64-51223D12B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90" y="1180214"/>
            <a:ext cx="11289352" cy="4521254"/>
          </a:xfrm>
          <a:prstGeom prst="rect">
            <a:avLst/>
          </a:prstGeom>
        </p:spPr>
      </p:pic>
    </p:spTree>
    <p:extLst>
      <p:ext uri="{BB962C8B-B14F-4D97-AF65-F5344CB8AC3E}">
        <p14:creationId xmlns:p14="http://schemas.microsoft.com/office/powerpoint/2010/main" val="1636415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C9F4A-EF2A-A026-F2CF-EA8A181C7421}"/>
              </a:ext>
            </a:extLst>
          </p:cNvPr>
          <p:cNvSpPr txBox="1"/>
          <p:nvPr/>
        </p:nvSpPr>
        <p:spPr>
          <a:xfrm>
            <a:off x="1501849" y="2828835"/>
            <a:ext cx="9188302" cy="1200329"/>
          </a:xfrm>
          <a:prstGeom prst="rect">
            <a:avLst/>
          </a:prstGeom>
          <a:noFill/>
        </p:spPr>
        <p:txBody>
          <a:bodyPr wrap="square" rtlCol="0">
            <a:spAutoFit/>
          </a:bodyPr>
          <a:lstStyle/>
          <a:p>
            <a:r>
              <a:rPr lang="en-GB" sz="7200" b="1" dirty="0"/>
              <a:t>Outside of St. Michael’s</a:t>
            </a:r>
          </a:p>
        </p:txBody>
      </p:sp>
    </p:spTree>
    <p:extLst>
      <p:ext uri="{BB962C8B-B14F-4D97-AF65-F5344CB8AC3E}">
        <p14:creationId xmlns:p14="http://schemas.microsoft.com/office/powerpoint/2010/main" val="205301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1E30C0E5-72C3-872E-55A2-3C90E6C9FB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7CF2DD-A30E-1863-80D9-733E354C5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653" y="242602"/>
            <a:ext cx="8770694" cy="6372795"/>
          </a:xfrm>
          <a:prstGeom prst="rect">
            <a:avLst/>
          </a:prstGeom>
        </p:spPr>
      </p:pic>
    </p:spTree>
    <p:extLst>
      <p:ext uri="{BB962C8B-B14F-4D97-AF65-F5344CB8AC3E}">
        <p14:creationId xmlns:p14="http://schemas.microsoft.com/office/powerpoint/2010/main" val="3621243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5491550B-5142-DEC5-6FEB-8AFEC5CCAF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A4669C-274C-9886-474D-C5C0D6D92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882" y="124736"/>
            <a:ext cx="9069355" cy="6590448"/>
          </a:xfrm>
          <a:prstGeom prst="rect">
            <a:avLst/>
          </a:prstGeom>
        </p:spPr>
      </p:pic>
    </p:spTree>
    <p:extLst>
      <p:ext uri="{BB962C8B-B14F-4D97-AF65-F5344CB8AC3E}">
        <p14:creationId xmlns:p14="http://schemas.microsoft.com/office/powerpoint/2010/main" val="40620648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72506681-403C-376B-6A74-C4BC34613E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632D7D-CDA5-1EB8-3C2E-2C9264285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759" y="1520890"/>
            <a:ext cx="7650810" cy="4127585"/>
          </a:xfrm>
          <a:prstGeom prst="rect">
            <a:avLst/>
          </a:prstGeom>
        </p:spPr>
      </p:pic>
      <p:pic>
        <p:nvPicPr>
          <p:cNvPr id="3" name="Picture 2">
            <a:extLst>
              <a:ext uri="{FF2B5EF4-FFF2-40B4-BE49-F238E27FC236}">
                <a16:creationId xmlns:a16="http://schemas.microsoft.com/office/drawing/2014/main" id="{9D2E79F6-00AE-912A-036C-A478B3B16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05" y="361507"/>
            <a:ext cx="3450930" cy="6134986"/>
          </a:xfrm>
          <a:prstGeom prst="rect">
            <a:avLst/>
          </a:prstGeom>
        </p:spPr>
      </p:pic>
    </p:spTree>
    <p:extLst>
      <p:ext uri="{BB962C8B-B14F-4D97-AF65-F5344CB8AC3E}">
        <p14:creationId xmlns:p14="http://schemas.microsoft.com/office/powerpoint/2010/main" val="2921121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A7C3A-EAC7-9D06-46AA-489D93D08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82" y="314202"/>
            <a:ext cx="11074836" cy="6229595"/>
          </a:xfrm>
          <a:prstGeom prst="rect">
            <a:avLst/>
          </a:prstGeom>
        </p:spPr>
      </p:pic>
    </p:spTree>
    <p:extLst>
      <p:ext uri="{BB962C8B-B14F-4D97-AF65-F5344CB8AC3E}">
        <p14:creationId xmlns:p14="http://schemas.microsoft.com/office/powerpoint/2010/main" val="2282577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B57F9865-388C-D4BF-C35E-A093A5C675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E2C80E-0CB9-8A43-B7D9-DB2DDF172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42" y="361243"/>
            <a:ext cx="3451225" cy="6135511"/>
          </a:xfrm>
          <a:prstGeom prst="rect">
            <a:avLst/>
          </a:prstGeom>
        </p:spPr>
      </p:pic>
      <p:pic>
        <p:nvPicPr>
          <p:cNvPr id="7" name="Picture 6">
            <a:extLst>
              <a:ext uri="{FF2B5EF4-FFF2-40B4-BE49-F238E27FC236}">
                <a16:creationId xmlns:a16="http://schemas.microsoft.com/office/drawing/2014/main" id="{94591440-3E30-A5E9-4243-214B7E383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498" y="361243"/>
            <a:ext cx="3451225" cy="6135511"/>
          </a:xfrm>
          <a:prstGeom prst="rect">
            <a:avLst/>
          </a:prstGeom>
        </p:spPr>
      </p:pic>
      <p:pic>
        <p:nvPicPr>
          <p:cNvPr id="9" name="Picture 8">
            <a:extLst>
              <a:ext uri="{FF2B5EF4-FFF2-40B4-BE49-F238E27FC236}">
                <a16:creationId xmlns:a16="http://schemas.microsoft.com/office/drawing/2014/main" id="{C41CF5EC-2917-8EA7-D07B-19B4493E2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654" y="361242"/>
            <a:ext cx="3451225" cy="6135512"/>
          </a:xfrm>
          <a:prstGeom prst="rect">
            <a:avLst/>
          </a:prstGeom>
        </p:spPr>
      </p:pic>
    </p:spTree>
    <p:extLst>
      <p:ext uri="{BB962C8B-B14F-4D97-AF65-F5344CB8AC3E}">
        <p14:creationId xmlns:p14="http://schemas.microsoft.com/office/powerpoint/2010/main" val="73526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C92C9-9972-E71A-8B6D-A42B036160F8}"/>
              </a:ext>
            </a:extLst>
          </p:cNvPr>
          <p:cNvSpPr txBox="1"/>
          <p:nvPr/>
        </p:nvSpPr>
        <p:spPr>
          <a:xfrm>
            <a:off x="978547" y="612844"/>
            <a:ext cx="10404799" cy="4924425"/>
          </a:xfrm>
          <a:prstGeom prst="rect">
            <a:avLst/>
          </a:prstGeom>
          <a:noFill/>
        </p:spPr>
        <p:txBody>
          <a:bodyPr wrap="square" rtlCol="0">
            <a:spAutoFit/>
          </a:bodyPr>
          <a:lstStyle/>
          <a:p>
            <a:r>
              <a:rPr lang="en-GB" sz="6000" b="1" dirty="0"/>
              <a:t>The Pope tells the Normans to go and capture the Holy Lands and stop waring in Europe.</a:t>
            </a:r>
            <a:br>
              <a:rPr lang="en-GB" sz="6000" b="1" dirty="0"/>
            </a:br>
            <a:r>
              <a:rPr lang="en-GB" sz="1400" b="1" dirty="0"/>
              <a:t> </a:t>
            </a:r>
            <a:br>
              <a:rPr lang="en-GB" sz="1400" b="1" dirty="0"/>
            </a:br>
            <a:r>
              <a:rPr lang="en-GB" sz="6000" b="1" dirty="0">
                <a:solidFill>
                  <a:srgbClr val="FF0000"/>
                </a:solidFill>
              </a:rPr>
              <a:t>In 1098 the Templars (Normans) captured the Holy Lands</a:t>
            </a:r>
            <a:r>
              <a:rPr lang="en-GB" sz="6000" b="1" dirty="0"/>
              <a:t>.</a:t>
            </a:r>
          </a:p>
        </p:txBody>
      </p:sp>
    </p:spTree>
    <p:extLst>
      <p:ext uri="{BB962C8B-B14F-4D97-AF65-F5344CB8AC3E}">
        <p14:creationId xmlns:p14="http://schemas.microsoft.com/office/powerpoint/2010/main" val="42891047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2A879-D80D-33E5-CDF6-FA533D488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065" y="1159912"/>
            <a:ext cx="9731830" cy="5474154"/>
          </a:xfrm>
          <a:prstGeom prst="rect">
            <a:avLst/>
          </a:prstGeom>
        </p:spPr>
      </p:pic>
      <p:pic>
        <p:nvPicPr>
          <p:cNvPr id="3" name="Picture 2">
            <a:extLst>
              <a:ext uri="{FF2B5EF4-FFF2-40B4-BE49-F238E27FC236}">
                <a16:creationId xmlns:a16="http://schemas.microsoft.com/office/drawing/2014/main" id="{D7612162-557A-1B5D-D326-11D273371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86" y="223934"/>
            <a:ext cx="3600450" cy="6400800"/>
          </a:xfrm>
          <a:prstGeom prst="rect">
            <a:avLst/>
          </a:prstGeom>
        </p:spPr>
      </p:pic>
    </p:spTree>
    <p:extLst>
      <p:ext uri="{BB962C8B-B14F-4D97-AF65-F5344CB8AC3E}">
        <p14:creationId xmlns:p14="http://schemas.microsoft.com/office/powerpoint/2010/main" val="1712773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3F406F64-9024-5A82-B80B-49AADC116E1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4912EFF-17A4-FA9D-4A34-D2DCDAF29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422" y="167114"/>
            <a:ext cx="9234312" cy="6555830"/>
          </a:xfrm>
          <a:prstGeom prst="rect">
            <a:avLst/>
          </a:prstGeom>
        </p:spPr>
      </p:pic>
    </p:spTree>
    <p:extLst>
      <p:ext uri="{BB962C8B-B14F-4D97-AF65-F5344CB8AC3E}">
        <p14:creationId xmlns:p14="http://schemas.microsoft.com/office/powerpoint/2010/main" val="2259552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52203F99-3994-14EB-8764-AC5C2DA41E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F1E21F-A55B-96FC-DBD4-C0A2C4541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792" y="197194"/>
            <a:ext cx="9132126" cy="6483284"/>
          </a:xfrm>
          <a:prstGeom prst="rect">
            <a:avLst/>
          </a:prstGeom>
        </p:spPr>
      </p:pic>
    </p:spTree>
    <p:extLst>
      <p:ext uri="{BB962C8B-B14F-4D97-AF65-F5344CB8AC3E}">
        <p14:creationId xmlns:p14="http://schemas.microsoft.com/office/powerpoint/2010/main" val="1132614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A9838-93DD-9457-43C0-56315129C098}"/>
              </a:ext>
            </a:extLst>
          </p:cNvPr>
          <p:cNvPicPr>
            <a:picLocks noChangeAspect="1"/>
          </p:cNvPicPr>
          <p:nvPr/>
        </p:nvPicPr>
        <p:blipFill>
          <a:blip r:embed="rId2"/>
          <a:stretch>
            <a:fillRect/>
          </a:stretch>
        </p:blipFill>
        <p:spPr>
          <a:xfrm>
            <a:off x="1265274" y="134914"/>
            <a:ext cx="9707526" cy="6619591"/>
          </a:xfrm>
          <a:prstGeom prst="rect">
            <a:avLst/>
          </a:prstGeom>
        </p:spPr>
      </p:pic>
    </p:spTree>
    <p:extLst>
      <p:ext uri="{BB962C8B-B14F-4D97-AF65-F5344CB8AC3E}">
        <p14:creationId xmlns:p14="http://schemas.microsoft.com/office/powerpoint/2010/main" val="3134492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956" y="920621"/>
            <a:ext cx="10700088" cy="5016758"/>
          </a:xfrm>
          <a:prstGeom prst="rect">
            <a:avLst/>
          </a:prstGeom>
          <a:noFill/>
        </p:spPr>
        <p:txBody>
          <a:bodyPr wrap="square" rtlCol="0">
            <a:spAutoFit/>
          </a:bodyPr>
          <a:lstStyle/>
          <a:p>
            <a:r>
              <a:rPr lang="en-GB" sz="3200" dirty="0">
                <a:latin typeface="Arial Rounded MT Bold" panose="020F0704030504030204" pitchFamily="34" charset="0"/>
              </a:rPr>
              <a:t>A papal sanction was obtained for Roger de </a:t>
            </a:r>
            <a:r>
              <a:rPr lang="en-GB" sz="3200" dirty="0" err="1">
                <a:latin typeface="Arial Rounded MT Bold" panose="020F0704030504030204" pitchFamily="34" charset="0"/>
              </a:rPr>
              <a:t>Inkepen</a:t>
            </a:r>
            <a:r>
              <a:rPr lang="en-GB" sz="3200" dirty="0">
                <a:latin typeface="Arial Rounded MT Bold" panose="020F0704030504030204" pitchFamily="34" charset="0"/>
              </a:rPr>
              <a:t>, a wealthy and beneficent citizen of Winchester, to found and endow a chapel in the cemetery of </a:t>
            </a:r>
            <a:r>
              <a:rPr lang="en-GB" sz="3200" dirty="0" err="1">
                <a:latin typeface="Arial Rounded MT Bold" panose="020F0704030504030204" pitchFamily="34" charset="0"/>
              </a:rPr>
              <a:t>Nunnaminster</a:t>
            </a:r>
            <a:r>
              <a:rPr lang="en-GB" sz="3200" dirty="0">
                <a:latin typeface="Arial Rounded MT Bold" panose="020F0704030504030204" pitchFamily="34" charset="0"/>
              </a:rPr>
              <a:t>, to be served by two priests, the patronage of which was to belong to him and his heirs. This chapel was dedicated to the Holy Trinity; one of the priests was termed the warden and the other the chaplain; they lived together and had a common table; they were ordered to say daily </a:t>
            </a:r>
            <a:r>
              <a:rPr lang="en-GB" sz="3200" dirty="0" err="1">
                <a:latin typeface="Arial Rounded MT Bold" panose="020F0704030504030204" pitchFamily="34" charset="0"/>
              </a:rPr>
              <a:t>mattins</a:t>
            </a:r>
            <a:r>
              <a:rPr lang="en-GB" sz="3200" dirty="0">
                <a:latin typeface="Arial Rounded MT Bold" panose="020F0704030504030204" pitchFamily="34" charset="0"/>
              </a:rPr>
              <a:t> and evensong in the chapel in addition to the masses.</a:t>
            </a:r>
          </a:p>
        </p:txBody>
      </p:sp>
    </p:spTree>
    <p:extLst>
      <p:ext uri="{BB962C8B-B14F-4D97-AF65-F5344CB8AC3E}">
        <p14:creationId xmlns:p14="http://schemas.microsoft.com/office/powerpoint/2010/main" val="17158479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146" y="319690"/>
            <a:ext cx="8003877" cy="6179963"/>
          </a:xfrm>
          <a:prstGeom prst="rect">
            <a:avLst/>
          </a:prstGeom>
        </p:spPr>
      </p:pic>
    </p:spTree>
    <p:extLst>
      <p:ext uri="{BB962C8B-B14F-4D97-AF65-F5344CB8AC3E}">
        <p14:creationId xmlns:p14="http://schemas.microsoft.com/office/powerpoint/2010/main" val="3203626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E39B87-2015-C65B-1F49-D979A338B3BB}"/>
              </a:ext>
            </a:extLst>
          </p:cNvPr>
          <p:cNvSpPr txBox="1"/>
          <p:nvPr/>
        </p:nvSpPr>
        <p:spPr>
          <a:xfrm>
            <a:off x="4010608" y="2644170"/>
            <a:ext cx="4170783" cy="1569660"/>
          </a:xfrm>
          <a:prstGeom prst="rect">
            <a:avLst/>
          </a:prstGeom>
          <a:noFill/>
        </p:spPr>
        <p:txBody>
          <a:bodyPr wrap="square" rtlCol="0">
            <a:spAutoFit/>
          </a:bodyPr>
          <a:lstStyle/>
          <a:p>
            <a:r>
              <a:rPr lang="en-GB" sz="9600" b="1" dirty="0"/>
              <a:t>The Dig</a:t>
            </a:r>
          </a:p>
        </p:txBody>
      </p:sp>
    </p:spTree>
    <p:extLst>
      <p:ext uri="{BB962C8B-B14F-4D97-AF65-F5344CB8AC3E}">
        <p14:creationId xmlns:p14="http://schemas.microsoft.com/office/powerpoint/2010/main" val="15882883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7AFA01-2460-DD25-E78F-8AF5B33274C9}"/>
              </a:ext>
            </a:extLst>
          </p:cNvPr>
          <p:cNvPicPr>
            <a:picLocks noChangeAspect="1"/>
          </p:cNvPicPr>
          <p:nvPr/>
        </p:nvPicPr>
        <p:blipFill>
          <a:blip r:embed="rId2"/>
          <a:stretch>
            <a:fillRect/>
          </a:stretch>
        </p:blipFill>
        <p:spPr>
          <a:xfrm>
            <a:off x="1438109" y="127591"/>
            <a:ext cx="9343305" cy="6622326"/>
          </a:xfrm>
          <a:prstGeom prst="rect">
            <a:avLst/>
          </a:prstGeom>
        </p:spPr>
      </p:pic>
    </p:spTree>
    <p:extLst>
      <p:ext uri="{BB962C8B-B14F-4D97-AF65-F5344CB8AC3E}">
        <p14:creationId xmlns:p14="http://schemas.microsoft.com/office/powerpoint/2010/main" val="26183664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D4B43CD0-9AD3-DE43-0569-5232444FBC7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014AE3-EDC1-BF03-2243-AEBD24AF6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530" y="167512"/>
            <a:ext cx="7570382" cy="6553659"/>
          </a:xfrm>
          <a:prstGeom prst="rect">
            <a:avLst/>
          </a:prstGeom>
        </p:spPr>
      </p:pic>
      <p:sp>
        <p:nvSpPr>
          <p:cNvPr id="5" name="Arrow: Right 4">
            <a:extLst>
              <a:ext uri="{FF2B5EF4-FFF2-40B4-BE49-F238E27FC236}">
                <a16:creationId xmlns:a16="http://schemas.microsoft.com/office/drawing/2014/main" id="{4E6D63C8-8F9D-94CF-6DFC-364C80214F47}"/>
              </a:ext>
            </a:extLst>
          </p:cNvPr>
          <p:cNvSpPr/>
          <p:nvPr/>
        </p:nvSpPr>
        <p:spPr>
          <a:xfrm>
            <a:off x="3327991" y="276447"/>
            <a:ext cx="489097" cy="233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95CD7D5B-8BD4-92E7-AE45-E13D54F99CD8}"/>
              </a:ext>
            </a:extLst>
          </p:cNvPr>
          <p:cNvSpPr/>
          <p:nvPr/>
        </p:nvSpPr>
        <p:spPr>
          <a:xfrm>
            <a:off x="6113721" y="6177516"/>
            <a:ext cx="233916" cy="4359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1635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FB46D-29C2-3224-2632-10CC191BF8E9}"/>
              </a:ext>
            </a:extLst>
          </p:cNvPr>
          <p:cNvPicPr>
            <a:picLocks noChangeAspect="1"/>
          </p:cNvPicPr>
          <p:nvPr/>
        </p:nvPicPr>
        <p:blipFill>
          <a:blip r:embed="rId2"/>
          <a:stretch>
            <a:fillRect/>
          </a:stretch>
        </p:blipFill>
        <p:spPr>
          <a:xfrm>
            <a:off x="1281074" y="138223"/>
            <a:ext cx="9670462" cy="6609308"/>
          </a:xfrm>
          <a:prstGeom prst="rect">
            <a:avLst/>
          </a:prstGeom>
        </p:spPr>
      </p:pic>
    </p:spTree>
    <p:extLst>
      <p:ext uri="{BB962C8B-B14F-4D97-AF65-F5344CB8AC3E}">
        <p14:creationId xmlns:p14="http://schemas.microsoft.com/office/powerpoint/2010/main" val="3583182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00ABC-7BBC-CF08-9709-B528C8125F10}"/>
              </a:ext>
            </a:extLst>
          </p:cNvPr>
          <p:cNvPicPr>
            <a:picLocks noChangeAspect="1"/>
          </p:cNvPicPr>
          <p:nvPr/>
        </p:nvPicPr>
        <p:blipFill>
          <a:blip r:embed="rId2"/>
          <a:stretch>
            <a:fillRect/>
          </a:stretch>
        </p:blipFill>
        <p:spPr>
          <a:xfrm>
            <a:off x="5701004" y="311652"/>
            <a:ext cx="5178489" cy="6234696"/>
          </a:xfrm>
          <a:prstGeom prst="rect">
            <a:avLst/>
          </a:prstGeom>
        </p:spPr>
      </p:pic>
      <p:sp>
        <p:nvSpPr>
          <p:cNvPr id="4" name="TextBox 3">
            <a:extLst>
              <a:ext uri="{FF2B5EF4-FFF2-40B4-BE49-F238E27FC236}">
                <a16:creationId xmlns:a16="http://schemas.microsoft.com/office/drawing/2014/main" id="{E11AB5D6-05BD-C2AC-B898-C378BF0E5757}"/>
              </a:ext>
            </a:extLst>
          </p:cNvPr>
          <p:cNvSpPr txBox="1"/>
          <p:nvPr/>
        </p:nvSpPr>
        <p:spPr>
          <a:xfrm>
            <a:off x="1063690" y="1166842"/>
            <a:ext cx="4124130" cy="4524315"/>
          </a:xfrm>
          <a:prstGeom prst="rect">
            <a:avLst/>
          </a:prstGeom>
          <a:noFill/>
        </p:spPr>
        <p:txBody>
          <a:bodyPr wrap="square" rtlCol="0">
            <a:spAutoFit/>
          </a:bodyPr>
          <a:lstStyle/>
          <a:p>
            <a:r>
              <a:rPr lang="en-GB" sz="4800" b="1" dirty="0"/>
              <a:t>Pre Crusades,</a:t>
            </a:r>
            <a:br>
              <a:rPr lang="en-GB" sz="4800" b="1" dirty="0"/>
            </a:br>
            <a:r>
              <a:rPr lang="en-GB" sz="4800" b="1" dirty="0"/>
              <a:t>Anglo-Saxon Map centred on Rome.</a:t>
            </a:r>
          </a:p>
          <a:p>
            <a:endParaRPr lang="en-GB" sz="4800" b="1" dirty="0"/>
          </a:p>
          <a:p>
            <a:r>
              <a:rPr lang="en-GB" sz="4800" b="1" dirty="0"/>
              <a:t>Dates 1025-50</a:t>
            </a:r>
          </a:p>
        </p:txBody>
      </p:sp>
    </p:spTree>
    <p:extLst>
      <p:ext uri="{BB962C8B-B14F-4D97-AF65-F5344CB8AC3E}">
        <p14:creationId xmlns:p14="http://schemas.microsoft.com/office/powerpoint/2010/main" val="28852692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FAC4ABB5-DE79-3444-C60B-7B8F9A059E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AB2F4F-2EA6-43BC-7F93-CBDBB6050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73" y="180753"/>
            <a:ext cx="10292782" cy="6485861"/>
          </a:xfrm>
          <a:prstGeom prst="rect">
            <a:avLst/>
          </a:prstGeom>
        </p:spPr>
      </p:pic>
    </p:spTree>
    <p:extLst>
      <p:ext uri="{BB962C8B-B14F-4D97-AF65-F5344CB8AC3E}">
        <p14:creationId xmlns:p14="http://schemas.microsoft.com/office/powerpoint/2010/main" val="26859312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66841-ED72-A7F3-FB7C-73337BE5A3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543BB5-84A9-0B78-2FD7-307E3883360D}"/>
              </a:ext>
            </a:extLst>
          </p:cNvPr>
          <p:cNvSpPr txBox="1"/>
          <p:nvPr/>
        </p:nvSpPr>
        <p:spPr>
          <a:xfrm>
            <a:off x="4484077" y="2828835"/>
            <a:ext cx="3223846" cy="1200329"/>
          </a:xfrm>
          <a:prstGeom prst="rect">
            <a:avLst/>
          </a:prstGeom>
          <a:noFill/>
        </p:spPr>
        <p:txBody>
          <a:bodyPr wrap="square" rtlCol="0">
            <a:spAutoFit/>
          </a:bodyPr>
          <a:lstStyle/>
          <a:p>
            <a:r>
              <a:rPr lang="en-GB" sz="7200" b="1" dirty="0"/>
              <a:t>The End</a:t>
            </a:r>
          </a:p>
        </p:txBody>
      </p:sp>
    </p:spTree>
    <p:extLst>
      <p:ext uri="{BB962C8B-B14F-4D97-AF65-F5344CB8AC3E}">
        <p14:creationId xmlns:p14="http://schemas.microsoft.com/office/powerpoint/2010/main" val="1972319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3246</Words>
  <Application>Microsoft Office PowerPoint</Application>
  <PresentationFormat>Widescreen</PresentationFormat>
  <Paragraphs>214</Paragraphs>
  <Slides>91</Slides>
  <Notes>7</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Arial</vt:lpstr>
      <vt:lpstr>Arial Rounded MT Bold</vt:lpstr>
      <vt:lpstr>Avenir-Black</vt:lpstr>
      <vt:lpstr>Calibri</vt:lpstr>
      <vt:lpstr>Calibri Light</vt:lpstr>
      <vt:lpstr>Liberation Serif</vt:lpstr>
      <vt:lpstr>quote-cjk-patch</vt:lpstr>
      <vt:lpstr>quote-cjk-patch, Inter, system-ui, apple-system, BlinkMacSystemFont, Segoe UI, Roboto, Oxygen, Ubuntu, Cantarell, Open Sans, Helvetica Neue, sans-serif</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Effigy of Richard de Inkpen</vt:lpstr>
      <vt:lpstr>Tomb Top - Partial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Thomas</dc:creator>
  <cp:lastModifiedBy>David Thomas</cp:lastModifiedBy>
  <cp:revision>76</cp:revision>
  <dcterms:created xsi:type="dcterms:W3CDTF">2026-04-09T19:30:19Z</dcterms:created>
  <dcterms:modified xsi:type="dcterms:W3CDTF">2026-04-26T21:00:11Z</dcterms:modified>
</cp:coreProperties>
</file>